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63" r:id="rId6"/>
    <p:sldId id="264" r:id="rId7"/>
    <p:sldId id="260" r:id="rId8"/>
    <p:sldId id="262" r:id="rId9"/>
    <p:sldId id="268" r:id="rId10"/>
    <p:sldId id="277" r:id="rId11"/>
    <p:sldId id="267" r:id="rId12"/>
    <p:sldId id="270" r:id="rId13"/>
    <p:sldId id="272" r:id="rId14"/>
    <p:sldId id="276" r:id="rId15"/>
    <p:sldId id="275" r:id="rId16"/>
    <p:sldId id="274" r:id="rId17"/>
    <p:sldId id="278" r:id="rId18"/>
    <p:sldId id="273" r:id="rId19"/>
    <p:sldId id="269" r:id="rId20"/>
    <p:sldId id="271" r:id="rId21"/>
  </p:sldIdLst>
  <p:sldSz cx="6858000" cy="9144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2172" y="4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3959388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388506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2671092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3224638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3950895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3499979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3657264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2159808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3305407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407679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D5AF790-F3F1-48CC-9433-18127CC21B17}" type="datetimeFigureOut">
              <a:rPr lang="en-GB" smtClean="0"/>
              <a:t>22/10/2026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CF2CD30-2092-40BC-B514-8294A6ACECCC}" type="slidenum">
              <a:rPr lang="en-GB" smtClean="0"/>
              <a:t>‹#›</a:t>
            </a:fld>
            <a:endParaRPr lang="en-GB" dirty="0"/>
          </a:p>
        </p:txBody>
      </p:sp>
    </p:spTree>
    <p:extLst>
      <p:ext uri="{BB962C8B-B14F-4D97-AF65-F5344CB8AC3E}">
        <p14:creationId xmlns:p14="http://schemas.microsoft.com/office/powerpoint/2010/main" val="530621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D5AF790-F3F1-48CC-9433-18127CC21B17}" type="datetimeFigureOut">
              <a:rPr lang="en-GB" smtClean="0"/>
              <a:t>22/10/2026</a:t>
            </a:fld>
            <a:endParaRPr lang="en-GB"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CF2CD30-2092-40BC-B514-8294A6ACECCC}" type="slidenum">
              <a:rPr lang="en-GB" smtClean="0"/>
              <a:t>‹#›</a:t>
            </a:fld>
            <a:endParaRPr lang="en-GB" dirty="0"/>
          </a:p>
        </p:txBody>
      </p:sp>
    </p:spTree>
    <p:extLst>
      <p:ext uri="{BB962C8B-B14F-4D97-AF65-F5344CB8AC3E}">
        <p14:creationId xmlns:p14="http://schemas.microsoft.com/office/powerpoint/2010/main" val="2992005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70" t="9514" r="4648" b="11507"/>
          <a:stretch/>
        </p:blipFill>
        <p:spPr bwMode="auto">
          <a:xfrm>
            <a:off x="1124744" y="6083975"/>
            <a:ext cx="4450495" cy="2552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66106" y="539552"/>
            <a:ext cx="6408712" cy="5447645"/>
          </a:xfrm>
          <a:prstGeom prst="rect">
            <a:avLst/>
          </a:prstGeom>
          <a:noFill/>
        </p:spPr>
        <p:txBody>
          <a:bodyPr wrap="square" rtlCol="0">
            <a:spAutoFit/>
          </a:bodyPr>
          <a:lstStyle/>
          <a:p>
            <a:pPr algn="ctr"/>
            <a:r>
              <a:rPr lang="en-GB" sz="3600" b="1" dirty="0">
                <a:solidFill>
                  <a:srgbClr val="7030A0"/>
                </a:solidFill>
                <a:latin typeface="Verdana" panose="020B0604030504040204" pitchFamily="34" charset="0"/>
                <a:ea typeface="Verdana" panose="020B0604030504040204" pitchFamily="34" charset="0"/>
              </a:rPr>
              <a:t>Upper </a:t>
            </a:r>
            <a:r>
              <a:rPr lang="en-GB" sz="3600" b="1" dirty="0" err="1">
                <a:solidFill>
                  <a:srgbClr val="7030A0"/>
                </a:solidFill>
                <a:latin typeface="Verdana" panose="020B0604030504040204" pitchFamily="34" charset="0"/>
                <a:ea typeface="Verdana" panose="020B0604030504040204" pitchFamily="34" charset="0"/>
              </a:rPr>
              <a:t>Nidderdale</a:t>
            </a:r>
            <a:endParaRPr lang="en-GB" sz="3600" b="1" dirty="0">
              <a:solidFill>
                <a:srgbClr val="7030A0"/>
              </a:solidFill>
              <a:latin typeface="Verdana" panose="020B0604030504040204" pitchFamily="34" charset="0"/>
              <a:ea typeface="Verdana" panose="020B0604030504040204" pitchFamily="34" charset="0"/>
            </a:endParaRPr>
          </a:p>
          <a:p>
            <a:pPr algn="ctr"/>
            <a:r>
              <a:rPr lang="en-GB" sz="3600" b="1" dirty="0">
                <a:solidFill>
                  <a:srgbClr val="7030A0"/>
                </a:solidFill>
                <a:latin typeface="Verdana" panose="020B0604030504040204" pitchFamily="34" charset="0"/>
                <a:ea typeface="Verdana" panose="020B0604030504040204" pitchFamily="34" charset="0"/>
              </a:rPr>
              <a:t>Primary Federation</a:t>
            </a:r>
          </a:p>
          <a:p>
            <a:pPr algn="ctr"/>
            <a:endParaRPr lang="en-GB" sz="3600" b="1" dirty="0">
              <a:solidFill>
                <a:srgbClr val="FF0000"/>
              </a:solidFill>
              <a:latin typeface="CCW Cursive Writing 1" panose="03050602040000000000" pitchFamily="66" charset="0"/>
            </a:endParaRPr>
          </a:p>
          <a:p>
            <a:pPr algn="ctr"/>
            <a:endParaRPr lang="en-GB" sz="3600" b="1" dirty="0">
              <a:solidFill>
                <a:srgbClr val="FF0000"/>
              </a:solidFill>
              <a:latin typeface="CCW Cursive Writing 1" panose="03050602040000000000" pitchFamily="66" charset="0"/>
            </a:endParaRPr>
          </a:p>
          <a:p>
            <a:pPr algn="ctr"/>
            <a:endParaRPr lang="en-GB" sz="3600" b="1" dirty="0">
              <a:solidFill>
                <a:srgbClr val="FF0000"/>
              </a:solidFill>
              <a:latin typeface="CCW Cursive Writing 1" panose="03050602040000000000" pitchFamily="66" charset="0"/>
            </a:endParaRPr>
          </a:p>
          <a:p>
            <a:pPr algn="ctr"/>
            <a:endParaRPr lang="en-US" sz="3600" b="1" dirty="0">
              <a:solidFill>
                <a:srgbClr val="FF0000"/>
              </a:solidFill>
              <a:latin typeface="CCW Cursive Writing 1" panose="03050602040000000000" pitchFamily="66" charset="0"/>
            </a:endParaRPr>
          </a:p>
          <a:p>
            <a:pPr algn="ctr"/>
            <a:endParaRPr lang="en-GB" sz="3600" b="1" dirty="0">
              <a:solidFill>
                <a:srgbClr val="FF0000"/>
              </a:solidFill>
              <a:latin typeface="CCW Cursive Writing 1" panose="03050602040000000000" pitchFamily="66" charset="0"/>
            </a:endParaRPr>
          </a:p>
          <a:p>
            <a:pPr algn="ctr"/>
            <a:r>
              <a:rPr lang="en-GB" sz="3200" b="1" dirty="0">
                <a:solidFill>
                  <a:srgbClr val="7030A0"/>
                </a:solidFill>
                <a:latin typeface="Verdana" panose="020B0604030504040204" pitchFamily="34" charset="0"/>
                <a:ea typeface="Verdana" panose="020B0604030504040204" pitchFamily="34" charset="0"/>
              </a:rPr>
              <a:t>Pupil Safeguarding Policy</a:t>
            </a:r>
          </a:p>
          <a:p>
            <a:pPr algn="ctr"/>
            <a:r>
              <a:rPr lang="en-GB" sz="3200" b="1" dirty="0">
                <a:solidFill>
                  <a:srgbClr val="7030A0"/>
                </a:solidFill>
                <a:latin typeface="Verdana" panose="020B0604030504040204" pitchFamily="34" charset="0"/>
                <a:ea typeface="Verdana" panose="020B0604030504040204" pitchFamily="34" charset="0"/>
              </a:rPr>
              <a:t> </a:t>
            </a:r>
          </a:p>
          <a:p>
            <a:pPr algn="ctr"/>
            <a:r>
              <a:rPr lang="en-GB" sz="3200" b="1" dirty="0">
                <a:solidFill>
                  <a:srgbClr val="7030A0"/>
                </a:solidFill>
                <a:latin typeface="Verdana" panose="020B0604030504040204" pitchFamily="34" charset="0"/>
                <a:ea typeface="Verdana" panose="020B0604030504040204" pitchFamily="34" charset="0"/>
              </a:rPr>
              <a:t>September 2026</a:t>
            </a:r>
          </a:p>
        </p:txBody>
      </p:sp>
      <p:pic>
        <p:nvPicPr>
          <p:cNvPr id="3" name="Picture 2">
            <a:extLst>
              <a:ext uri="{FF2B5EF4-FFF2-40B4-BE49-F238E27FC236}">
                <a16:creationId xmlns:a16="http://schemas.microsoft.com/office/drawing/2014/main" id="{17F32BD5-39A2-8858-03F1-D94D5F8CAC2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0848" y="1907704"/>
            <a:ext cx="2337722" cy="2388983"/>
          </a:xfrm>
          <a:prstGeom prst="rect">
            <a:avLst/>
          </a:prstGeom>
          <a:noFill/>
        </p:spPr>
      </p:pic>
    </p:spTree>
    <p:extLst>
      <p:ext uri="{BB962C8B-B14F-4D97-AF65-F5344CB8AC3E}">
        <p14:creationId xmlns:p14="http://schemas.microsoft.com/office/powerpoint/2010/main" val="3995767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4664" y="324683"/>
            <a:ext cx="6192688" cy="6247864"/>
          </a:xfrm>
          <a:prstGeom prst="rect">
            <a:avLst/>
          </a:prstGeom>
        </p:spPr>
        <p:txBody>
          <a:bodyPr wrap="square">
            <a:spAutoFit/>
          </a:bodyPr>
          <a:lstStyle/>
          <a:p>
            <a:endParaRPr lang="en-GB" dirty="0"/>
          </a:p>
          <a:p>
            <a:pPr algn="ctr"/>
            <a:r>
              <a:rPr lang="en-GB" dirty="0"/>
              <a:t> </a:t>
            </a:r>
            <a:r>
              <a:rPr lang="en-GB" u="sng" dirty="0">
                <a:solidFill>
                  <a:srgbClr val="FF0000"/>
                </a:solidFill>
                <a:latin typeface="Verdana" panose="020B0604030504040204" pitchFamily="34" charset="0"/>
                <a:ea typeface="Verdana" panose="020B0604030504040204" pitchFamily="34" charset="0"/>
              </a:rPr>
              <a:t>This is a </a:t>
            </a:r>
            <a:r>
              <a:rPr lang="en-GB" b="1" u="sng" dirty="0">
                <a:solidFill>
                  <a:srgbClr val="FF0000"/>
                </a:solidFill>
                <a:latin typeface="Verdana" panose="020B0604030504040204" pitchFamily="34" charset="0"/>
                <a:ea typeface="Verdana" panose="020B0604030504040204" pitchFamily="34" charset="0"/>
              </a:rPr>
              <a:t>Safeguarding Policy</a:t>
            </a:r>
            <a:r>
              <a:rPr lang="en-GB" u="sng" dirty="0">
                <a:solidFill>
                  <a:srgbClr val="FF0000"/>
                </a:solidFill>
                <a:latin typeface="Verdana" panose="020B0604030504040204" pitchFamily="34" charset="0"/>
                <a:ea typeface="Verdana" panose="020B0604030504040204" pitchFamily="34" charset="0"/>
              </a:rPr>
              <a:t>, but what does </a:t>
            </a:r>
            <a:r>
              <a:rPr lang="en-GB" b="1" u="sng" dirty="0">
                <a:solidFill>
                  <a:srgbClr val="FF0000"/>
                </a:solidFill>
                <a:latin typeface="Verdana" panose="020B0604030504040204" pitchFamily="34" charset="0"/>
                <a:ea typeface="Verdana" panose="020B0604030504040204" pitchFamily="34" charset="0"/>
              </a:rPr>
              <a:t>Safeguarding  </a:t>
            </a:r>
            <a:r>
              <a:rPr lang="en-GB" u="sng" dirty="0">
                <a:solidFill>
                  <a:srgbClr val="FF0000"/>
                </a:solidFill>
                <a:latin typeface="Verdana" panose="020B0604030504040204" pitchFamily="34" charset="0"/>
                <a:ea typeface="Verdana" panose="020B0604030504040204" pitchFamily="34" charset="0"/>
              </a:rPr>
              <a:t>actually mean</a:t>
            </a:r>
            <a:r>
              <a:rPr lang="en-GB" b="1" u="sng" dirty="0">
                <a:solidFill>
                  <a:srgbClr val="FF0000"/>
                </a:solidFill>
                <a:latin typeface="Verdana" panose="020B0604030504040204" pitchFamily="34" charset="0"/>
                <a:ea typeface="Verdana" panose="020B0604030504040204" pitchFamily="34" charset="0"/>
              </a:rPr>
              <a:t>?</a:t>
            </a:r>
          </a:p>
          <a:p>
            <a:endParaRPr lang="en-GB" b="1" dirty="0">
              <a:latin typeface="Verdana" panose="020B0604030504040204" pitchFamily="34" charset="0"/>
              <a:ea typeface="Verdana" panose="020B0604030504040204" pitchFamily="34" charset="0"/>
            </a:endParaRPr>
          </a:p>
          <a:p>
            <a:r>
              <a:rPr lang="en-GB" b="1" dirty="0">
                <a:latin typeface="Verdana" panose="020B0604030504040204" pitchFamily="34" charset="0"/>
                <a:ea typeface="Verdana" panose="020B0604030504040204" pitchFamily="34" charset="0"/>
              </a:rPr>
              <a:t>Safeguarding means</a:t>
            </a:r>
            <a:r>
              <a:rPr lang="en-GB" dirty="0">
                <a:latin typeface="Verdana" panose="020B0604030504040204" pitchFamily="34" charset="0"/>
                <a:ea typeface="Verdana" panose="020B0604030504040204" pitchFamily="34" charset="0"/>
              </a:rPr>
              <a:t> that school staff should: </a:t>
            </a:r>
          </a:p>
          <a:p>
            <a:endParaRPr lang="en-GB"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GB" dirty="0">
                <a:latin typeface="Verdana" panose="020B0604030504040204" pitchFamily="34" charset="0"/>
                <a:ea typeface="Verdana" panose="020B0604030504040204" pitchFamily="34" charset="0"/>
              </a:rPr>
              <a:t>Protect you from harm (physical or emotional); </a:t>
            </a:r>
          </a:p>
          <a:p>
            <a:endParaRPr lang="en-GB"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GB" dirty="0">
                <a:latin typeface="Verdana" panose="020B0604030504040204" pitchFamily="34" charset="0"/>
                <a:ea typeface="Verdana" panose="020B0604030504040204" pitchFamily="34" charset="0"/>
              </a:rPr>
              <a:t>Make sure nothing stops you from being healthy or developing properly; </a:t>
            </a:r>
          </a:p>
          <a:p>
            <a:endParaRPr lang="en-GB"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GB" dirty="0">
                <a:latin typeface="Verdana" panose="020B0604030504040204" pitchFamily="34" charset="0"/>
                <a:ea typeface="Verdana" panose="020B0604030504040204" pitchFamily="34" charset="0"/>
              </a:rPr>
              <a:t>Make sure you are safely looked after; </a:t>
            </a:r>
          </a:p>
          <a:p>
            <a:endParaRPr lang="en-GB"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GB" dirty="0">
                <a:latin typeface="Verdana" panose="020B0604030504040204" pitchFamily="34" charset="0"/>
                <a:ea typeface="Verdana" panose="020B0604030504040204" pitchFamily="34" charset="0"/>
              </a:rPr>
              <a:t>Make sure you have the best life chances and can grow up happy and successful </a:t>
            </a:r>
          </a:p>
          <a:p>
            <a:pPr marL="285750" indent="-285750">
              <a:buFont typeface="Wingdings" panose="05000000000000000000" pitchFamily="2" charset="2"/>
              <a:buChar char="v"/>
            </a:pPr>
            <a:endParaRPr lang="en-GB"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endParaRPr lang="en-GB" sz="2800" dirty="0">
              <a:latin typeface="Verdana" panose="020B0604030504040204" pitchFamily="34" charset="0"/>
              <a:ea typeface="Verdana" panose="020B0604030504040204" pitchFamily="34" charset="0"/>
            </a:endParaRPr>
          </a:p>
          <a:p>
            <a:pPr algn="ctr"/>
            <a:r>
              <a:rPr lang="en-GB" sz="2800" b="1" dirty="0">
                <a:solidFill>
                  <a:srgbClr val="7030A0"/>
                </a:solidFill>
                <a:latin typeface="Verdana" panose="020B0604030504040204" pitchFamily="34" charset="0"/>
                <a:ea typeface="Verdana" panose="020B0604030504040204" pitchFamily="34" charset="0"/>
              </a:rPr>
              <a:t>This fits really well with our </a:t>
            </a:r>
          </a:p>
          <a:p>
            <a:pPr algn="ctr"/>
            <a:r>
              <a:rPr lang="en-GB" sz="2800" b="1" dirty="0">
                <a:solidFill>
                  <a:srgbClr val="7030A0"/>
                </a:solidFill>
                <a:latin typeface="Verdana" panose="020B0604030504040204" pitchFamily="34" charset="0"/>
                <a:ea typeface="Verdana" panose="020B0604030504040204" pitchFamily="34" charset="0"/>
              </a:rPr>
              <a:t>Rights Respecting School ethos</a:t>
            </a:r>
            <a:r>
              <a:rPr lang="en-GB" sz="2800" dirty="0">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2043058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657" y="679212"/>
            <a:ext cx="6264696" cy="5970865"/>
          </a:xfrm>
          <a:prstGeom prst="rect">
            <a:avLst/>
          </a:prstGeom>
          <a:noFill/>
        </p:spPr>
        <p:txBody>
          <a:bodyPr wrap="square" rtlCol="0">
            <a:spAutoFit/>
          </a:bodyPr>
          <a:lstStyle/>
          <a:p>
            <a:r>
              <a:rPr lang="en-GB" sz="1400" b="1" dirty="0">
                <a:latin typeface="Verdana" panose="020B0604030504040204" pitchFamily="34" charset="0"/>
                <a:ea typeface="Verdana" panose="020B0604030504040204" pitchFamily="34" charset="0"/>
              </a:rPr>
              <a:t>Our whole school attitude towards keeping you safe is based </a:t>
            </a:r>
          </a:p>
          <a:p>
            <a:r>
              <a:rPr lang="en-GB" sz="1400" b="1" dirty="0">
                <a:latin typeface="Verdana" panose="020B0604030504040204" pitchFamily="34" charset="0"/>
                <a:ea typeface="Verdana" panose="020B0604030504040204" pitchFamily="34" charset="0"/>
              </a:rPr>
              <a:t>around the UN Convention on the Rights of the Child.</a:t>
            </a:r>
          </a:p>
          <a:p>
            <a:endParaRPr lang="en-GB" sz="1400" b="1" dirty="0">
              <a:latin typeface="Verdana" panose="020B0604030504040204" pitchFamily="34" charset="0"/>
              <a:ea typeface="Verdana" panose="020B0604030504040204" pitchFamily="34" charset="0"/>
            </a:endParaRPr>
          </a:p>
          <a:p>
            <a:endParaRPr lang="en-GB" sz="1400" b="1" dirty="0">
              <a:latin typeface="Verdana" panose="020B0604030504040204" pitchFamily="34" charset="0"/>
              <a:ea typeface="Verdana" panose="020B0604030504040204" pitchFamily="34" charset="0"/>
            </a:endParaRPr>
          </a:p>
          <a:p>
            <a:r>
              <a:rPr lang="en-GB" sz="1400" b="1" u="sng" dirty="0">
                <a:latin typeface="Verdana" panose="020B0604030504040204" pitchFamily="34" charset="0"/>
                <a:ea typeface="Verdana" panose="020B0604030504040204" pitchFamily="34" charset="0"/>
              </a:rPr>
              <a:t>Article 3</a:t>
            </a:r>
          </a:p>
          <a:p>
            <a:r>
              <a:rPr lang="en-GB" sz="1400" dirty="0">
                <a:latin typeface="Verdana" panose="020B0604030504040204" pitchFamily="34" charset="0"/>
                <a:ea typeface="Verdana" panose="020B0604030504040204" pitchFamily="34" charset="0"/>
              </a:rPr>
              <a:t>The best interests of the child must be a top priority in all </a:t>
            </a:r>
          </a:p>
          <a:p>
            <a:r>
              <a:rPr lang="en-GB" sz="1400" dirty="0">
                <a:latin typeface="Verdana" panose="020B0604030504040204" pitchFamily="34" charset="0"/>
                <a:ea typeface="Verdana" panose="020B0604030504040204" pitchFamily="34" charset="0"/>
              </a:rPr>
              <a:t>things that affect the child.</a:t>
            </a:r>
          </a:p>
          <a:p>
            <a:endParaRPr lang="en-GB" sz="1400" dirty="0">
              <a:latin typeface="Verdana" panose="020B0604030504040204" pitchFamily="34" charset="0"/>
              <a:ea typeface="Verdana" panose="020B0604030504040204" pitchFamily="34" charset="0"/>
            </a:endParaRPr>
          </a:p>
          <a:p>
            <a:r>
              <a:rPr lang="en-GB" sz="1400" b="1" u="sng" dirty="0">
                <a:latin typeface="Verdana" panose="020B0604030504040204" pitchFamily="34" charset="0"/>
                <a:ea typeface="Verdana" panose="020B0604030504040204" pitchFamily="34" charset="0"/>
              </a:rPr>
              <a:t>Article 12</a:t>
            </a:r>
          </a:p>
          <a:p>
            <a:r>
              <a:rPr lang="en-GB" sz="1400" dirty="0">
                <a:latin typeface="Verdana" panose="020B0604030504040204" pitchFamily="34" charset="0"/>
                <a:ea typeface="Verdana" panose="020B0604030504040204" pitchFamily="34" charset="0"/>
              </a:rPr>
              <a:t>Every child has the right to have a say in all matters </a:t>
            </a:r>
          </a:p>
          <a:p>
            <a:r>
              <a:rPr lang="en-GB" sz="1400" dirty="0">
                <a:latin typeface="Verdana" panose="020B0604030504040204" pitchFamily="34" charset="0"/>
                <a:ea typeface="Verdana" panose="020B0604030504040204" pitchFamily="34" charset="0"/>
              </a:rPr>
              <a:t>affecting them, and to have their views taken seriously.</a:t>
            </a:r>
          </a:p>
          <a:p>
            <a:endParaRPr lang="en-GB" sz="1400" dirty="0">
              <a:latin typeface="Verdana" panose="020B0604030504040204" pitchFamily="34" charset="0"/>
              <a:ea typeface="Verdana" panose="020B0604030504040204" pitchFamily="34" charset="0"/>
            </a:endParaRPr>
          </a:p>
          <a:p>
            <a:r>
              <a:rPr lang="en-GB" sz="1400" b="1" u="sng" dirty="0">
                <a:latin typeface="Verdana" panose="020B0604030504040204" pitchFamily="34" charset="0"/>
                <a:ea typeface="Verdana" panose="020B0604030504040204" pitchFamily="34" charset="0"/>
              </a:rPr>
              <a:t>Article 19</a:t>
            </a:r>
          </a:p>
          <a:p>
            <a:r>
              <a:rPr lang="en-GB" sz="1400" dirty="0">
                <a:latin typeface="Verdana" panose="020B0604030504040204" pitchFamily="34" charset="0"/>
                <a:ea typeface="Verdana" panose="020B0604030504040204" pitchFamily="34" charset="0"/>
              </a:rPr>
              <a:t>All children have the right to be protected from all forms of </a:t>
            </a:r>
          </a:p>
          <a:p>
            <a:r>
              <a:rPr lang="en-GB" sz="1400" dirty="0">
                <a:latin typeface="Verdana" panose="020B0604030504040204" pitchFamily="34" charset="0"/>
                <a:ea typeface="Verdana" panose="020B0604030504040204" pitchFamily="34" charset="0"/>
              </a:rPr>
              <a:t>violence, abuse, neglect, and bad treatment by their parents </a:t>
            </a:r>
          </a:p>
          <a:p>
            <a:r>
              <a:rPr lang="en-GB" sz="1400" dirty="0">
                <a:latin typeface="Verdana" panose="020B0604030504040204" pitchFamily="34" charset="0"/>
                <a:ea typeface="Verdana" panose="020B0604030504040204" pitchFamily="34" charset="0"/>
              </a:rPr>
              <a:t>or anyone else who looks after them.</a:t>
            </a:r>
          </a:p>
          <a:p>
            <a:endParaRPr lang="en-GB" sz="1400" dirty="0">
              <a:latin typeface="Verdana" panose="020B0604030504040204" pitchFamily="34" charset="0"/>
              <a:ea typeface="Verdana" panose="020B0604030504040204" pitchFamily="34" charset="0"/>
            </a:endParaRPr>
          </a:p>
          <a:p>
            <a:r>
              <a:rPr lang="en-GB" sz="1400" b="1" u="sng" dirty="0">
                <a:latin typeface="Verdana" panose="020B0604030504040204" pitchFamily="34" charset="0"/>
                <a:ea typeface="Verdana" panose="020B0604030504040204" pitchFamily="34" charset="0"/>
              </a:rPr>
              <a:t>Article 24</a:t>
            </a:r>
          </a:p>
          <a:p>
            <a:r>
              <a:rPr lang="en-GB" sz="1400" dirty="0">
                <a:latin typeface="Verdana" panose="020B0604030504040204" pitchFamily="34" charset="0"/>
                <a:ea typeface="Verdana" panose="020B0604030504040204" pitchFamily="34" charset="0"/>
              </a:rPr>
              <a:t>Every child has the right to the best possible health.</a:t>
            </a:r>
          </a:p>
          <a:p>
            <a:endParaRPr lang="en-GB" sz="1400" b="1" dirty="0">
              <a:latin typeface="Verdana" panose="020B0604030504040204" pitchFamily="34" charset="0"/>
              <a:ea typeface="Verdana" panose="020B0604030504040204" pitchFamily="34" charset="0"/>
            </a:endParaRPr>
          </a:p>
          <a:p>
            <a:r>
              <a:rPr lang="en-GB" sz="1400" b="1" u="sng" dirty="0">
                <a:latin typeface="Verdana" panose="020B0604030504040204" pitchFamily="34" charset="0"/>
                <a:ea typeface="Verdana" panose="020B0604030504040204" pitchFamily="34" charset="0"/>
              </a:rPr>
              <a:t>Article 27</a:t>
            </a:r>
          </a:p>
          <a:p>
            <a:r>
              <a:rPr lang="en-GB" sz="1400" dirty="0">
                <a:latin typeface="Verdana" panose="020B0604030504040204" pitchFamily="34" charset="0"/>
                <a:ea typeface="Verdana" panose="020B0604030504040204" pitchFamily="34" charset="0"/>
              </a:rPr>
              <a:t>Every child has a right to a standard of living that is good  </a:t>
            </a:r>
          </a:p>
          <a:p>
            <a:r>
              <a:rPr lang="en-GB" sz="1400" dirty="0">
                <a:latin typeface="Verdana" panose="020B0604030504040204" pitchFamily="34" charset="0"/>
                <a:ea typeface="Verdana" panose="020B0604030504040204" pitchFamily="34" charset="0"/>
              </a:rPr>
              <a:t>enough to meet their physical, social and mental needs.</a:t>
            </a:r>
          </a:p>
          <a:p>
            <a:endParaRPr lang="en-GB" sz="1400" dirty="0">
              <a:latin typeface="Verdana" panose="020B0604030504040204" pitchFamily="34" charset="0"/>
              <a:ea typeface="Verdana" panose="020B0604030504040204" pitchFamily="34" charset="0"/>
            </a:endParaRPr>
          </a:p>
          <a:p>
            <a:endParaRPr lang="en-GB" sz="1400" dirty="0">
              <a:latin typeface="Verdana" panose="020B0604030504040204" pitchFamily="34" charset="0"/>
              <a:ea typeface="Verdana" panose="020B0604030504040204" pitchFamily="34" charset="0"/>
            </a:endParaRPr>
          </a:p>
          <a:p>
            <a:endParaRPr lang="en-GB" sz="1400" b="1" dirty="0">
              <a:latin typeface="Verdana" panose="020B0604030504040204" pitchFamily="34" charset="0"/>
              <a:ea typeface="Verdana" panose="020B0604030504040204" pitchFamily="34" charset="0"/>
            </a:endParaRPr>
          </a:p>
          <a:p>
            <a:pPr algn="ctr"/>
            <a:r>
              <a:rPr lang="en-GB" b="1" dirty="0">
                <a:solidFill>
                  <a:srgbClr val="7030A0"/>
                </a:solidFill>
                <a:latin typeface="Verdana" panose="020B0604030504040204" pitchFamily="34" charset="0"/>
                <a:ea typeface="Verdana" panose="020B0604030504040204" pitchFamily="34" charset="0"/>
              </a:rPr>
              <a:t>Your rights matter because </a:t>
            </a:r>
            <a:r>
              <a:rPr lang="en-GB" b="1" u="sng" dirty="0">
                <a:solidFill>
                  <a:srgbClr val="7030A0"/>
                </a:solidFill>
                <a:latin typeface="Verdana" panose="020B0604030504040204" pitchFamily="34" charset="0"/>
                <a:ea typeface="Verdana" panose="020B0604030504040204" pitchFamily="34" charset="0"/>
              </a:rPr>
              <a:t>YOU</a:t>
            </a:r>
            <a:r>
              <a:rPr lang="en-GB" b="1" dirty="0">
                <a:solidFill>
                  <a:srgbClr val="7030A0"/>
                </a:solidFill>
                <a:latin typeface="Verdana" panose="020B0604030504040204" pitchFamily="34" charset="0"/>
                <a:ea typeface="Verdana" panose="020B0604030504040204" pitchFamily="34" charset="0"/>
              </a:rPr>
              <a:t> matter</a:t>
            </a:r>
          </a:p>
        </p:txBody>
      </p:sp>
    </p:spTree>
    <p:extLst>
      <p:ext uri="{BB962C8B-B14F-4D97-AF65-F5344CB8AC3E}">
        <p14:creationId xmlns:p14="http://schemas.microsoft.com/office/powerpoint/2010/main" val="3760439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7171194"/>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What do we do at school to keep you safe?</a:t>
            </a:r>
          </a:p>
          <a:p>
            <a:pPr algn="ctr"/>
            <a:endParaRPr lang="en-GB" b="1" u="sng" dirty="0">
              <a:solidFill>
                <a:srgbClr val="FF0000"/>
              </a:solidFill>
              <a:latin typeface="Verdana" panose="020B0604030504040204" pitchFamily="34" charset="0"/>
              <a:ea typeface="Verdana" panose="020B0604030504040204" pitchFamily="34" charset="0"/>
            </a:endParaRPr>
          </a:p>
          <a:p>
            <a:r>
              <a:rPr lang="en-GB" b="1" dirty="0">
                <a:solidFill>
                  <a:srgbClr val="0070C0"/>
                </a:solidFill>
                <a:latin typeface="Verdana" panose="020B0604030504040204" pitchFamily="34" charset="0"/>
                <a:ea typeface="Verdana" panose="020B0604030504040204" pitchFamily="34" charset="0"/>
              </a:rPr>
              <a:t>All of the governors and staff in school work together to keep you safe. </a:t>
            </a:r>
          </a:p>
          <a:p>
            <a:endParaRPr lang="en-GB" dirty="0">
              <a:latin typeface="Verdana" panose="020B0604030504040204" pitchFamily="34" charset="0"/>
              <a:ea typeface="Verdana" panose="020B0604030504040204" pitchFamily="34" charset="0"/>
            </a:endParaRP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Anybody who works at our school will be checked by something called the DBS. This is to make sure that they are safe to work with children. </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Our school has DSLs (Designated Safeguarding Leads) to keep up to date with safeguarding information. </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Our school has a safe system to get into school and locks on the external doors. </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We have class registers to ensure that we can account for everyone. </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We regularly do fire drills and lockdown drills so that everyone knows what to do in case of an emergency.</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We do regular work in school for National Children’s Mental Health Week or for Anti-Bullying Week so that you are aware of your rights and what to do if you have a problem.</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We have our Growth Mindset characters that help us to keep physically and mentally healthy. </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Our weekly PSHE lessons include, healthy eating, anti-bullying, e-safety, road safety, how to report abuse/concerns if we are worried about our safety. </a:t>
            </a:r>
          </a:p>
          <a:p>
            <a:pPr marL="285750" indent="-285750">
              <a:buFont typeface="Wingdings" panose="05000000000000000000" pitchFamily="2" charset="2"/>
              <a:buChar char="v"/>
            </a:pPr>
            <a:r>
              <a:rPr lang="en-GB" sz="1600" dirty="0">
                <a:latin typeface="Verdana" panose="020B0604030504040204" pitchFamily="34" charset="0"/>
                <a:ea typeface="Verdana" panose="020B0604030504040204" pitchFamily="34" charset="0"/>
              </a:rPr>
              <a:t>We have our ‘Fortnightly Focus’ quizzes to improve our safeguarding knowledge. </a:t>
            </a:r>
          </a:p>
          <a:p>
            <a:endParaRPr lang="en-GB" b="1" dirty="0">
              <a:latin typeface="Comic Sans MS" panose="030F0702030302020204" pitchFamily="66" charset="0"/>
            </a:endParaRPr>
          </a:p>
        </p:txBody>
      </p:sp>
    </p:spTree>
    <p:extLst>
      <p:ext uri="{BB962C8B-B14F-4D97-AF65-F5344CB8AC3E}">
        <p14:creationId xmlns:p14="http://schemas.microsoft.com/office/powerpoint/2010/main" val="2149209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9233297"/>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Feeling Safe</a:t>
            </a:r>
          </a:p>
          <a:p>
            <a:endParaRPr lang="en-GB" b="1"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When we feel safe (physically and mentally), we usually feel good about ourselves and we can relax and enjoy life.  </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As a school, we provide a safe environment for you to learn in.</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We want to help to ensure that you remain safe at home as well as at school.</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It is really important that you know were to go to get help if you are worried or unhappy about anything.</a:t>
            </a:r>
          </a:p>
          <a:p>
            <a:endParaRPr lang="en-GB" b="1"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You can always talk to a </a:t>
            </a:r>
            <a:r>
              <a:rPr lang="en-GB" b="1" dirty="0">
                <a:solidFill>
                  <a:srgbClr val="FF0000"/>
                </a:solidFill>
                <a:latin typeface="Verdana" panose="020B0604030504040204" pitchFamily="34" charset="0"/>
                <a:ea typeface="Verdana" panose="020B0604030504040204" pitchFamily="34" charset="0"/>
              </a:rPr>
              <a:t>trusted adult</a:t>
            </a:r>
            <a:r>
              <a:rPr lang="en-GB" b="1" dirty="0">
                <a:latin typeface="Verdana" panose="020B0604030504040204" pitchFamily="34" charset="0"/>
                <a:ea typeface="Verdana" panose="020B0604030504040204" pitchFamily="34" charset="0"/>
              </a:rPr>
              <a:t>.</a:t>
            </a:r>
          </a:p>
          <a:p>
            <a:endParaRPr lang="en-GB" b="1" dirty="0">
              <a:latin typeface="Verdana" panose="020B0604030504040204" pitchFamily="34" charset="0"/>
              <a:ea typeface="Verdana" panose="020B0604030504040204" pitchFamily="34" charset="0"/>
            </a:endParaRPr>
          </a:p>
          <a:p>
            <a:r>
              <a:rPr lang="en-GB" b="1" u="sng" dirty="0">
                <a:solidFill>
                  <a:srgbClr val="FF0000"/>
                </a:solidFill>
                <a:latin typeface="Verdana" panose="020B0604030504040204" pitchFamily="34" charset="0"/>
                <a:ea typeface="Verdana" panose="020B0604030504040204" pitchFamily="34" charset="0"/>
              </a:rPr>
              <a:t>Who is your  trusted adult?</a:t>
            </a:r>
          </a:p>
          <a:p>
            <a:endParaRPr lang="en-GB" b="1" u="sng" dirty="0">
              <a:solidFill>
                <a:srgbClr val="FF0000"/>
              </a:solidFill>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A trusted adult is a grown up that you feel comfortable talking about your worries to. Someone that you know will try to help and to make things better for you. </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Everyone will have someone different that they feel is their trusted adult, but it could be;</a:t>
            </a: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A parent or grandparent</a:t>
            </a: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An older sibling</a:t>
            </a: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A grown up at school</a:t>
            </a:r>
          </a:p>
          <a:p>
            <a:pPr marL="285750" indent="-285750">
              <a:buFont typeface="Arial" panose="020B0604020202020204" pitchFamily="34" charset="0"/>
              <a:buChar char="•"/>
            </a:pPr>
            <a:endParaRPr lang="en-GB" b="1" dirty="0">
              <a:latin typeface="Comic Sans MS" panose="030F0702030302020204" pitchFamily="66" charset="0"/>
            </a:endParaRPr>
          </a:p>
          <a:p>
            <a:pPr marL="285750" indent="-285750">
              <a:buFont typeface="Arial" panose="020B0604020202020204" pitchFamily="34" charset="0"/>
              <a:buChar char="•"/>
            </a:pPr>
            <a:endParaRPr lang="en-GB" b="1" dirty="0">
              <a:latin typeface="Comic Sans MS" panose="030F0702030302020204" pitchFamily="66" charset="0"/>
            </a:endParaRPr>
          </a:p>
          <a:p>
            <a:endParaRPr lang="en-GB" b="1" dirty="0">
              <a:latin typeface="Comic Sans MS" panose="030F0702030302020204" pitchFamily="66" charset="0"/>
            </a:endParaRPr>
          </a:p>
          <a:p>
            <a:endParaRPr lang="en-GB" b="1" dirty="0">
              <a:latin typeface="Comic Sans MS" panose="030F0702030302020204" pitchFamily="66" charset="0"/>
            </a:endParaRPr>
          </a:p>
        </p:txBody>
      </p:sp>
    </p:spTree>
    <p:extLst>
      <p:ext uri="{BB962C8B-B14F-4D97-AF65-F5344CB8AC3E}">
        <p14:creationId xmlns:p14="http://schemas.microsoft.com/office/powerpoint/2010/main" val="397124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3693319"/>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What to do if you are being bullied</a:t>
            </a:r>
          </a:p>
          <a:p>
            <a:endParaRPr lang="en-GB" b="1"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If you feel like you are being bullied, you MUST tell a grown up. Even if the bully tells you that you must not tell anyone. </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Sometimes even people that we think of as friends can treat us in an unkind way, even bully us. If we like them, then we may feel uncomfortable about telling an adult. However, if something does not feel right, always talk it over with your trusted adult. Do not bottle it up.</a:t>
            </a:r>
          </a:p>
          <a:p>
            <a:endParaRPr lang="en-GB" b="1" dirty="0">
              <a:latin typeface="Comic Sans MS" panose="030F0702030302020204" pitchFamily="66"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4864" y="5220072"/>
            <a:ext cx="3758380" cy="3486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20688" y="4211960"/>
            <a:ext cx="4954860" cy="1077218"/>
          </a:xfrm>
          <a:prstGeom prst="rect">
            <a:avLst/>
          </a:prstGeom>
        </p:spPr>
        <p:txBody>
          <a:bodyPr wrap="square">
            <a:spAutoFit/>
          </a:bodyPr>
          <a:lstStyle/>
          <a:p>
            <a:r>
              <a:rPr lang="en-GB" sz="3200" b="1" dirty="0">
                <a:solidFill>
                  <a:srgbClr val="FF0000"/>
                </a:solidFill>
                <a:latin typeface="Verdana" panose="020B0604030504040204" pitchFamily="34" charset="0"/>
                <a:ea typeface="Verdana" panose="020B0604030504040204" pitchFamily="34" charset="0"/>
              </a:rPr>
              <a:t>Do NOT keep it a</a:t>
            </a:r>
          </a:p>
          <a:p>
            <a:r>
              <a:rPr lang="en-GB" sz="3200" b="1" dirty="0">
                <a:solidFill>
                  <a:srgbClr val="FF0000"/>
                </a:solidFill>
                <a:latin typeface="Verdana" panose="020B0604030504040204" pitchFamily="34" charset="0"/>
                <a:ea typeface="Verdana" panose="020B0604030504040204" pitchFamily="34" charset="0"/>
              </a:rPr>
              <a:t>Secret!</a:t>
            </a:r>
            <a:endParaRPr lang="en-GB" sz="3200" dirty="0">
              <a:solidFill>
                <a:srgbClr val="FF0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6019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2" y="1259632"/>
            <a:ext cx="6693898"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714500" y="251520"/>
            <a:ext cx="3429000" cy="369332"/>
          </a:xfrm>
          <a:prstGeom prst="rect">
            <a:avLst/>
          </a:prstGeom>
        </p:spPr>
        <p:txBody>
          <a:bodyPr>
            <a:spAutoFit/>
          </a:bodyPr>
          <a:lstStyle/>
          <a:p>
            <a:pPr algn="ctr"/>
            <a:r>
              <a:rPr lang="en-GB" b="1" u="sng" dirty="0">
                <a:solidFill>
                  <a:srgbClr val="FF0000"/>
                </a:solidFill>
                <a:latin typeface="Verdana" panose="020B0604030504040204" pitchFamily="34" charset="0"/>
                <a:ea typeface="Verdana" panose="020B0604030504040204" pitchFamily="34" charset="0"/>
              </a:rPr>
              <a:t>Ask yourself …..</a:t>
            </a:r>
          </a:p>
        </p:txBody>
      </p:sp>
    </p:spTree>
    <p:extLst>
      <p:ext uri="{BB962C8B-B14F-4D97-AF65-F5344CB8AC3E}">
        <p14:creationId xmlns:p14="http://schemas.microsoft.com/office/powerpoint/2010/main" val="3089449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5109091"/>
          </a:xfrm>
          <a:prstGeom prst="rect">
            <a:avLst/>
          </a:prstGeom>
          <a:noFill/>
        </p:spPr>
        <p:txBody>
          <a:bodyPr wrap="square" rtlCol="0">
            <a:spAutoFit/>
          </a:bodyPr>
          <a:lstStyle/>
          <a:p>
            <a:pPr algn="ctr"/>
            <a:r>
              <a:rPr lang="en-GB" sz="2400" b="1" u="sng" dirty="0">
                <a:solidFill>
                  <a:srgbClr val="FF0000"/>
                </a:solidFill>
                <a:latin typeface="Verdana" panose="020B0604030504040204" pitchFamily="34" charset="0"/>
                <a:ea typeface="Verdana" panose="020B0604030504040204" pitchFamily="34" charset="0"/>
              </a:rPr>
              <a:t>What to do if someone says unkind things about you</a:t>
            </a:r>
            <a:endParaRPr lang="en-GB" sz="24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r>
              <a:rPr lang="en-GB" sz="2000" dirty="0">
                <a:latin typeface="Verdana" panose="020B0604030504040204" pitchFamily="34" charset="0"/>
                <a:ea typeface="Verdana" panose="020B0604030504040204" pitchFamily="34" charset="0"/>
              </a:rPr>
              <a:t>Has someone said something to you or have you heard something that you do not like or upsets you?</a:t>
            </a:r>
          </a:p>
          <a:p>
            <a:endParaRPr lang="en-GB" sz="2000" dirty="0">
              <a:latin typeface="Verdana" panose="020B0604030504040204" pitchFamily="34" charset="0"/>
              <a:ea typeface="Verdana" panose="020B0604030504040204" pitchFamily="34" charset="0"/>
            </a:endParaRPr>
          </a:p>
          <a:p>
            <a:r>
              <a:rPr lang="en-GB" sz="2000" dirty="0">
                <a:latin typeface="Verdana" panose="020B0604030504040204" pitchFamily="34" charset="0"/>
                <a:ea typeface="Verdana" panose="020B0604030504040204" pitchFamily="34" charset="0"/>
              </a:rPr>
              <a:t>You must tell someone at the school so we can help you.</a:t>
            </a:r>
          </a:p>
          <a:p>
            <a:endParaRPr lang="en-GB" sz="2000" dirty="0">
              <a:latin typeface="Verdana" panose="020B0604030504040204" pitchFamily="34" charset="0"/>
              <a:ea typeface="Verdana" panose="020B0604030504040204" pitchFamily="34" charset="0"/>
            </a:endParaRPr>
          </a:p>
          <a:p>
            <a:r>
              <a:rPr lang="en-GB" sz="2000" b="1" dirty="0">
                <a:latin typeface="Verdana" panose="020B0604030504040204" pitchFamily="34" charset="0"/>
                <a:ea typeface="Verdana" panose="020B0604030504040204" pitchFamily="34" charset="0"/>
              </a:rPr>
              <a:t>Examples of people you can tell are:</a:t>
            </a:r>
          </a:p>
          <a:p>
            <a:pPr marL="342900" indent="-342900">
              <a:buFont typeface="Arial" panose="020B0604020202020204" pitchFamily="34" charset="0"/>
              <a:buChar char="•"/>
            </a:pPr>
            <a:r>
              <a:rPr lang="en-GB" sz="2000" dirty="0">
                <a:latin typeface="Verdana" panose="020B0604030504040204" pitchFamily="34" charset="0"/>
                <a:ea typeface="Verdana" panose="020B0604030504040204" pitchFamily="34" charset="0"/>
              </a:rPr>
              <a:t>Your Teacher</a:t>
            </a:r>
          </a:p>
          <a:p>
            <a:pPr marL="342900" indent="-342900">
              <a:buFont typeface="Arial" panose="020B0604020202020204" pitchFamily="34" charset="0"/>
              <a:buChar char="•"/>
            </a:pPr>
            <a:r>
              <a:rPr lang="en-GB" sz="2000" dirty="0">
                <a:latin typeface="Verdana" panose="020B0604030504040204" pitchFamily="34" charset="0"/>
                <a:ea typeface="Verdana" panose="020B0604030504040204" pitchFamily="34" charset="0"/>
              </a:rPr>
              <a:t>Miss Thornber, Mrs Wilkinson or Mrs. Fearnley</a:t>
            </a:r>
          </a:p>
          <a:p>
            <a:pPr marL="342900" indent="-342900">
              <a:buFont typeface="Arial" panose="020B0604020202020204" pitchFamily="34" charset="0"/>
              <a:buChar char="•"/>
            </a:pPr>
            <a:r>
              <a:rPr lang="en-GB" sz="2000" dirty="0">
                <a:latin typeface="Verdana" panose="020B0604030504040204" pitchFamily="34" charset="0"/>
                <a:ea typeface="Verdana" panose="020B0604030504040204" pitchFamily="34" charset="0"/>
              </a:rPr>
              <a:t>A friend</a:t>
            </a:r>
          </a:p>
          <a:p>
            <a:pPr marL="342900" indent="-342900">
              <a:buFont typeface="Arial" panose="020B0604020202020204" pitchFamily="34" charset="0"/>
              <a:buChar char="•"/>
            </a:pPr>
            <a:r>
              <a:rPr lang="en-GB" sz="2000" dirty="0">
                <a:latin typeface="Verdana" panose="020B0604030504040204" pitchFamily="34" charset="0"/>
                <a:ea typeface="Verdana" panose="020B0604030504040204" pitchFamily="34" charset="0"/>
              </a:rPr>
              <a:t>A trusted adult at home or at school</a:t>
            </a:r>
          </a:p>
          <a:p>
            <a:endParaRPr lang="en-GB" b="1" dirty="0">
              <a:latin typeface="Comic Sans MS" panose="030F0702030302020204"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257" y="5724761"/>
            <a:ext cx="5275485" cy="2782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6682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1292662"/>
          </a:xfrm>
          <a:prstGeom prst="rect">
            <a:avLst/>
          </a:prstGeom>
          <a:noFill/>
        </p:spPr>
        <p:txBody>
          <a:bodyPr wrap="square" rtlCol="0">
            <a:spAutoFit/>
          </a:bodyPr>
          <a:lstStyle/>
          <a:p>
            <a:pPr algn="ctr"/>
            <a:r>
              <a:rPr lang="en-GB" sz="2000" b="1" u="sng" dirty="0">
                <a:solidFill>
                  <a:srgbClr val="FF0000"/>
                </a:solidFill>
                <a:latin typeface="Verdana" panose="020B0604030504040204" pitchFamily="34" charset="0"/>
                <a:ea typeface="Verdana" panose="020B0604030504040204" pitchFamily="34" charset="0"/>
              </a:rPr>
              <a:t>What to do if someone is hitting, punching or smacking you.</a:t>
            </a:r>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b="1" dirty="0">
              <a:latin typeface="Comic Sans MS" panose="030F0702030302020204" pitchFamily="66" charset="0"/>
            </a:endParaRPr>
          </a:p>
        </p:txBody>
      </p:sp>
      <p:sp>
        <p:nvSpPr>
          <p:cNvPr id="3" name="Rectangle 2"/>
          <p:cNvSpPr/>
          <p:nvPr/>
        </p:nvSpPr>
        <p:spPr>
          <a:xfrm>
            <a:off x="188640" y="1259632"/>
            <a:ext cx="6408712" cy="6186309"/>
          </a:xfrm>
          <a:prstGeom prst="rect">
            <a:avLst/>
          </a:prstGeom>
        </p:spPr>
        <p:txBody>
          <a:bodyPr wrap="square">
            <a:spAutoFit/>
          </a:bodyPr>
          <a:lstStyle/>
          <a:p>
            <a:r>
              <a:rPr lang="en-GB" dirty="0">
                <a:latin typeface="Comic Sans MS" panose="030F0702030302020204" pitchFamily="66" charset="0"/>
              </a:rPr>
              <a:t>Has someone hit, punched or smacked you or hurt you</a:t>
            </a:r>
          </a:p>
          <a:p>
            <a:r>
              <a:rPr lang="en-GB" dirty="0">
                <a:latin typeface="Comic Sans MS" panose="030F0702030302020204" pitchFamily="66" charset="0"/>
              </a:rPr>
              <a:t>in any way?</a:t>
            </a:r>
          </a:p>
          <a:p>
            <a:endParaRPr lang="en-GB" dirty="0">
              <a:latin typeface="Comic Sans MS" panose="030F0702030302020204" pitchFamily="66" charset="0"/>
            </a:endParaRPr>
          </a:p>
          <a:p>
            <a:r>
              <a:rPr lang="en-GB" dirty="0">
                <a:latin typeface="Comic Sans MS" panose="030F0702030302020204" pitchFamily="66" charset="0"/>
              </a:rPr>
              <a:t>You must tell someone at the school so we can help you. Remember, you have the right to be protected from harm and kept safe.</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b="1" dirty="0">
                <a:solidFill>
                  <a:srgbClr val="7030A0"/>
                </a:solidFill>
                <a:latin typeface="Verdana" panose="020B0604030504040204" pitchFamily="34" charset="0"/>
                <a:ea typeface="Verdana" panose="020B0604030504040204" pitchFamily="34" charset="0"/>
              </a:rPr>
              <a:t>If in doubt, talk to someone. There are many staff at school for you to talk to and they will help support you.</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25" y="2933815"/>
            <a:ext cx="3842246" cy="3006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2605" y="7524328"/>
            <a:ext cx="3112790" cy="1236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9686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646331"/>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How to look after your own wellbeing</a:t>
            </a:r>
            <a:endParaRPr lang="en-GB" sz="2000" dirty="0">
              <a:latin typeface="Verdana" panose="020B0604030504040204" pitchFamily="34" charset="0"/>
              <a:ea typeface="Verdana" panose="020B0604030504040204" pitchFamily="34" charset="0"/>
            </a:endParaRPr>
          </a:p>
          <a:p>
            <a:endParaRPr lang="en-GB" b="1" dirty="0">
              <a:latin typeface="Verdana" panose="020B0604030504040204" pitchFamily="34" charset="0"/>
              <a:ea typeface="Verdana" panose="020B0604030504040204" pitchFamily="34" charset="0"/>
            </a:endParaRPr>
          </a:p>
        </p:txBody>
      </p:sp>
      <p:sp>
        <p:nvSpPr>
          <p:cNvPr id="3" name="Rectangle 2"/>
          <p:cNvSpPr/>
          <p:nvPr/>
        </p:nvSpPr>
        <p:spPr>
          <a:xfrm>
            <a:off x="188640" y="755576"/>
            <a:ext cx="6408712" cy="7817525"/>
          </a:xfrm>
          <a:prstGeom prst="rect">
            <a:avLst/>
          </a:prstGeom>
        </p:spPr>
        <p:txBody>
          <a:bodyPr wrap="square">
            <a:spAutoFit/>
          </a:bodyPr>
          <a:lstStyle/>
          <a:p>
            <a:r>
              <a:rPr lang="en-GB" sz="1600" b="1" dirty="0">
                <a:latin typeface="Verdana" panose="020B0604030504040204" pitchFamily="34" charset="0"/>
                <a:ea typeface="Verdana" panose="020B0604030504040204" pitchFamily="34" charset="0"/>
              </a:rPr>
              <a:t>It is really important that you know about how to look after your mental and emotional health as well as your physical health.</a:t>
            </a:r>
          </a:p>
          <a:p>
            <a:endParaRPr lang="en-GB" sz="1600" b="1" dirty="0">
              <a:latin typeface="Verdana" panose="020B0604030504040204" pitchFamily="34" charset="0"/>
              <a:ea typeface="Verdana" panose="020B0604030504040204" pitchFamily="34" charset="0"/>
            </a:endParaRPr>
          </a:p>
          <a:p>
            <a:r>
              <a:rPr lang="en-GB" sz="1600" b="1" dirty="0">
                <a:latin typeface="Verdana" panose="020B0604030504040204" pitchFamily="34" charset="0"/>
                <a:ea typeface="Verdana" panose="020B0604030504040204" pitchFamily="34" charset="0"/>
              </a:rPr>
              <a:t>Your mental and emotional health is sometimes called your wellbeing. </a:t>
            </a:r>
          </a:p>
          <a:p>
            <a:endParaRPr lang="en-GB" sz="1600" b="1" dirty="0">
              <a:latin typeface="Verdana" panose="020B0604030504040204" pitchFamily="34" charset="0"/>
              <a:ea typeface="Verdana" panose="020B0604030504040204" pitchFamily="34" charset="0"/>
            </a:endParaRPr>
          </a:p>
          <a:p>
            <a:r>
              <a:rPr lang="en-GB" sz="1600" b="1" dirty="0">
                <a:latin typeface="Verdana" panose="020B0604030504040204" pitchFamily="34" charset="0"/>
                <a:ea typeface="Verdana" panose="020B0604030504040204" pitchFamily="34" charset="0"/>
              </a:rPr>
              <a:t>There are some ways that you can help to look after your emotional health, such as:</a:t>
            </a:r>
          </a:p>
          <a:p>
            <a:endParaRPr lang="en-GB" sz="1600" b="1" dirty="0">
              <a:latin typeface="Verdana" panose="020B0604030504040204" pitchFamily="34" charset="0"/>
              <a:ea typeface="Verdana" panose="020B0604030504040204" pitchFamily="34" charset="0"/>
            </a:endParaRPr>
          </a:p>
          <a:p>
            <a:pPr marL="342900" indent="-342900">
              <a:buAutoNum type="arabicParenR"/>
            </a:pPr>
            <a:r>
              <a:rPr lang="en-GB" sz="1600" b="1" dirty="0">
                <a:latin typeface="Verdana" panose="020B0604030504040204" pitchFamily="34" charset="0"/>
                <a:ea typeface="Verdana" panose="020B0604030504040204" pitchFamily="34" charset="0"/>
              </a:rPr>
              <a:t>STOP</a:t>
            </a:r>
            <a:r>
              <a:rPr lang="en-GB" sz="1600" dirty="0">
                <a:latin typeface="Verdana" panose="020B0604030504040204" pitchFamily="34" charset="0"/>
                <a:ea typeface="Verdana" panose="020B0604030504040204" pitchFamily="34" charset="0"/>
              </a:rPr>
              <a:t> – here you ask yourself “how am I feeling?”  - happy, scared, angry or sad.  How you feel can make a difference to the choice you make.</a:t>
            </a:r>
          </a:p>
          <a:p>
            <a:pPr marL="342900" indent="-342900">
              <a:buAutoNum type="arabicParenR"/>
            </a:pPr>
            <a:endParaRPr lang="en-GB" sz="1600" dirty="0">
              <a:latin typeface="Verdana" panose="020B0604030504040204" pitchFamily="34" charset="0"/>
              <a:ea typeface="Verdana" panose="020B0604030504040204" pitchFamily="34" charset="0"/>
            </a:endParaRPr>
          </a:p>
          <a:p>
            <a:r>
              <a:rPr lang="en-GB" sz="1600" b="1" dirty="0">
                <a:latin typeface="Verdana" panose="020B0604030504040204" pitchFamily="34" charset="0"/>
                <a:ea typeface="Verdana" panose="020B0604030504040204" pitchFamily="34" charset="0"/>
              </a:rPr>
              <a:t>2) THINK</a:t>
            </a:r>
            <a:r>
              <a:rPr lang="en-GB" sz="1600" dirty="0">
                <a:latin typeface="Verdana" panose="020B0604030504040204" pitchFamily="34" charset="0"/>
                <a:ea typeface="Verdana" panose="020B0604030504040204" pitchFamily="34" charset="0"/>
              </a:rPr>
              <a:t> – here ask yourself “what are my options?” – think about all the different choices you can make; some will have good consequences and some will have less good consequences. (consequence means what may happen – if you stroke a cat the consequence may be that it purrs, if you give someone a compliment the consequence may be that they smile)</a:t>
            </a:r>
          </a:p>
          <a:p>
            <a:endParaRPr lang="en-GB" sz="1600" dirty="0">
              <a:latin typeface="Verdana" panose="020B0604030504040204" pitchFamily="34" charset="0"/>
              <a:ea typeface="Verdana" panose="020B0604030504040204" pitchFamily="34" charset="0"/>
            </a:endParaRPr>
          </a:p>
          <a:p>
            <a:r>
              <a:rPr lang="en-GB" sz="1600" b="1" dirty="0">
                <a:latin typeface="Verdana" panose="020B0604030504040204" pitchFamily="34" charset="0"/>
                <a:ea typeface="Verdana" panose="020B0604030504040204" pitchFamily="34" charset="0"/>
              </a:rPr>
              <a:t>3) GO</a:t>
            </a:r>
            <a:r>
              <a:rPr lang="en-GB" sz="1600" dirty="0">
                <a:latin typeface="Verdana" panose="020B0604030504040204" pitchFamily="34" charset="0"/>
                <a:ea typeface="Verdana" panose="020B0604030504040204" pitchFamily="34" charset="0"/>
              </a:rPr>
              <a:t> – once you’ve thought through the positive and negative consequences of each of your options you can make your choice.</a:t>
            </a:r>
          </a:p>
          <a:p>
            <a:endParaRPr lang="en-GB" sz="1600" b="1" dirty="0">
              <a:latin typeface="Verdana" panose="020B0604030504040204" pitchFamily="34" charset="0"/>
              <a:ea typeface="Verdana" panose="020B0604030504040204" pitchFamily="34"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dirty="0"/>
          </a:p>
          <a:p>
            <a:endParaRPr lang="en-GB" dirty="0"/>
          </a:p>
          <a:p>
            <a:endParaRPr lang="en-GB" dirty="0"/>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71665" y="6732240"/>
            <a:ext cx="1977207" cy="2041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8396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646331"/>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Peer Pressure</a:t>
            </a:r>
            <a:endParaRPr lang="en-GB" sz="2000" dirty="0">
              <a:latin typeface="Verdana" panose="020B0604030504040204" pitchFamily="34" charset="0"/>
              <a:ea typeface="Verdana" panose="020B0604030504040204" pitchFamily="34" charset="0"/>
            </a:endParaRPr>
          </a:p>
          <a:p>
            <a:endParaRPr lang="en-GB" b="1" dirty="0">
              <a:latin typeface="Verdana" panose="020B0604030504040204" pitchFamily="34" charset="0"/>
              <a:ea typeface="Verdana" panose="020B0604030504040204" pitchFamily="34" charset="0"/>
            </a:endParaRPr>
          </a:p>
        </p:txBody>
      </p:sp>
      <p:sp>
        <p:nvSpPr>
          <p:cNvPr id="3" name="Rectangle 2"/>
          <p:cNvSpPr/>
          <p:nvPr/>
        </p:nvSpPr>
        <p:spPr>
          <a:xfrm>
            <a:off x="188640" y="755576"/>
            <a:ext cx="6408712" cy="923330"/>
          </a:xfrm>
          <a:prstGeom prst="rect">
            <a:avLst/>
          </a:prstGeom>
        </p:spPr>
        <p:txBody>
          <a:bodyPr wrap="square">
            <a:spAutoFit/>
          </a:bodyPr>
          <a:lstStyle/>
          <a:p>
            <a:endParaRPr lang="en-GB" dirty="0"/>
          </a:p>
          <a:p>
            <a:endParaRPr lang="en-GB" dirty="0"/>
          </a:p>
          <a:p>
            <a:endParaRPr lang="en-GB" dirty="0"/>
          </a:p>
        </p:txBody>
      </p:sp>
      <p:sp>
        <p:nvSpPr>
          <p:cNvPr id="4" name="Rectangle 3"/>
          <p:cNvSpPr/>
          <p:nvPr/>
        </p:nvSpPr>
        <p:spPr>
          <a:xfrm>
            <a:off x="332656" y="776745"/>
            <a:ext cx="6264696" cy="5355312"/>
          </a:xfrm>
          <a:prstGeom prst="rect">
            <a:avLst/>
          </a:prstGeom>
        </p:spPr>
        <p:txBody>
          <a:bodyPr wrap="square">
            <a:spAutoFit/>
          </a:bodyPr>
          <a:lstStyle/>
          <a:p>
            <a:r>
              <a:rPr lang="en-GB" dirty="0">
                <a:latin typeface="Verdana" panose="020B0604030504040204" pitchFamily="34" charset="0"/>
                <a:ea typeface="Verdana" panose="020B0604030504040204" pitchFamily="34" charset="0"/>
              </a:rPr>
              <a:t>So what does peer pressure mean?</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This is when someone your age (a peer) pressurises you (pushes you) to do something – that may make you feel ok about it, but it also may not.</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Our friends and the people around us at school influence us – sometimes positively and sometimes negatively.</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So the question is how to deal with peer pressure and remain cool as a cucumber?</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1) </a:t>
            </a:r>
            <a:r>
              <a:rPr lang="en-GB" b="1" dirty="0">
                <a:latin typeface="Verdana" panose="020B0604030504040204" pitchFamily="34" charset="0"/>
                <a:ea typeface="Verdana" panose="020B0604030504040204" pitchFamily="34" charset="0"/>
              </a:rPr>
              <a:t>Stop</a:t>
            </a:r>
            <a:r>
              <a:rPr lang="en-GB" dirty="0">
                <a:latin typeface="Verdana" panose="020B0604030504040204" pitchFamily="34" charset="0"/>
                <a:ea typeface="Verdana" panose="020B0604030504040204" pitchFamily="34" charset="0"/>
              </a:rPr>
              <a:t> – how are you feeling? Do you feel safe, comfortable, certain about the request?</a:t>
            </a:r>
          </a:p>
          <a:p>
            <a:r>
              <a:rPr lang="en-GB" dirty="0">
                <a:latin typeface="Verdana" panose="020B0604030504040204" pitchFamily="34" charset="0"/>
                <a:ea typeface="Verdana" panose="020B0604030504040204" pitchFamily="34" charset="0"/>
              </a:rPr>
              <a:t>2) </a:t>
            </a:r>
            <a:r>
              <a:rPr lang="en-GB" b="1" dirty="0">
                <a:latin typeface="Verdana" panose="020B0604030504040204" pitchFamily="34" charset="0"/>
                <a:ea typeface="Verdana" panose="020B0604030504040204" pitchFamily="34" charset="0"/>
              </a:rPr>
              <a:t>Think</a:t>
            </a:r>
            <a:r>
              <a:rPr lang="en-GB" dirty="0">
                <a:latin typeface="Verdana" panose="020B0604030504040204" pitchFamily="34" charset="0"/>
                <a:ea typeface="Verdana" panose="020B0604030504040204" pitchFamily="34" charset="0"/>
              </a:rPr>
              <a:t> – what are your options? what are the consequences of these options?</a:t>
            </a:r>
          </a:p>
          <a:p>
            <a:r>
              <a:rPr lang="en-GB" dirty="0">
                <a:latin typeface="Verdana" panose="020B0604030504040204" pitchFamily="34" charset="0"/>
                <a:ea typeface="Verdana" panose="020B0604030504040204" pitchFamily="34" charset="0"/>
              </a:rPr>
              <a:t>3) </a:t>
            </a:r>
            <a:r>
              <a:rPr lang="en-GB" b="1" dirty="0">
                <a:latin typeface="Verdana" panose="020B0604030504040204" pitchFamily="34" charset="0"/>
                <a:ea typeface="Verdana" panose="020B0604030504040204" pitchFamily="34" charset="0"/>
              </a:rPr>
              <a:t>Go</a:t>
            </a:r>
            <a:r>
              <a:rPr lang="en-GB" dirty="0">
                <a:latin typeface="Verdana" panose="020B0604030504040204" pitchFamily="34" charset="0"/>
                <a:ea typeface="Verdana" panose="020B0604030504040204" pitchFamily="34" charset="0"/>
              </a:rPr>
              <a:t> – make the choice which makes you feel safest, happiest and calmest.</a:t>
            </a:r>
          </a:p>
        </p:txBody>
      </p:sp>
      <p:pic>
        <p:nvPicPr>
          <p:cNvPr id="1024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0211" b="7074"/>
          <a:stretch/>
        </p:blipFill>
        <p:spPr bwMode="auto">
          <a:xfrm>
            <a:off x="2702470" y="6319411"/>
            <a:ext cx="3871992"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714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646331"/>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What to do to stay safe online</a:t>
            </a:r>
            <a:endParaRPr lang="en-GB" sz="2000" dirty="0">
              <a:latin typeface="Verdana" panose="020B0604030504040204" pitchFamily="34" charset="0"/>
              <a:ea typeface="Verdana" panose="020B0604030504040204" pitchFamily="34" charset="0"/>
            </a:endParaRPr>
          </a:p>
          <a:p>
            <a:endParaRPr lang="en-GB" b="1" dirty="0">
              <a:latin typeface="Comic Sans MS" panose="030F0702030302020204" pitchFamily="66" charset="0"/>
            </a:endParaRPr>
          </a:p>
        </p:txBody>
      </p:sp>
      <p:sp>
        <p:nvSpPr>
          <p:cNvPr id="3" name="Rectangle 2"/>
          <p:cNvSpPr/>
          <p:nvPr/>
        </p:nvSpPr>
        <p:spPr>
          <a:xfrm>
            <a:off x="188640" y="755576"/>
            <a:ext cx="6408712" cy="7755969"/>
          </a:xfrm>
          <a:prstGeom prst="rect">
            <a:avLst/>
          </a:prstGeom>
        </p:spPr>
        <p:txBody>
          <a:bodyPr wrap="square">
            <a:spAutoFit/>
          </a:bodyPr>
          <a:lstStyle/>
          <a:p>
            <a:r>
              <a:rPr lang="en-GB" sz="1500" dirty="0">
                <a:latin typeface="Verdana" panose="020B0604030504040204" pitchFamily="34" charset="0"/>
                <a:ea typeface="Verdana" panose="020B0604030504040204" pitchFamily="34" charset="0"/>
              </a:rPr>
              <a:t>It is really important that you know about how to keep safe online as well. In school we do lots of lessons about keeping safe online .</a:t>
            </a:r>
          </a:p>
          <a:p>
            <a:pPr algn="ctr"/>
            <a:r>
              <a:rPr lang="en-GB" sz="1500" b="1" dirty="0">
                <a:solidFill>
                  <a:srgbClr val="FF0000"/>
                </a:solidFill>
                <a:latin typeface="Verdana" panose="020B0604030504040204" pitchFamily="34" charset="0"/>
                <a:ea typeface="Verdana" panose="020B0604030504040204" pitchFamily="34" charset="0"/>
              </a:rPr>
              <a:t>Here are our Top Ten Tips for staying safe online:</a:t>
            </a:r>
          </a:p>
          <a:p>
            <a:endParaRPr lang="en-GB" sz="1500" dirty="0">
              <a:latin typeface="Verdana" panose="020B0604030504040204" pitchFamily="34" charset="0"/>
              <a:ea typeface="Verdana" panose="020B0604030504040204" pitchFamily="34" charset="0"/>
            </a:endParaRPr>
          </a:p>
          <a:p>
            <a:r>
              <a:rPr lang="en-GB" sz="1500" dirty="0">
                <a:latin typeface="Verdana" panose="020B0604030504040204" pitchFamily="34" charset="0"/>
                <a:ea typeface="Verdana" panose="020B0604030504040204" pitchFamily="34" charset="0"/>
              </a:rPr>
              <a:t>1)   Don’t post any personal information online – like your address, email address or mobile number.</a:t>
            </a:r>
          </a:p>
          <a:p>
            <a:r>
              <a:rPr lang="en-GB" sz="1500" dirty="0">
                <a:latin typeface="Verdana" panose="020B0604030504040204" pitchFamily="34" charset="0"/>
                <a:ea typeface="Verdana" panose="020B0604030504040204" pitchFamily="34" charset="0"/>
              </a:rPr>
              <a:t>2)   Think carefully before posting pictures or videos of yourself.  Once you’ve put  a picture of yourself online most people can see it and may be able to download it, it’s not just yours anymore.</a:t>
            </a:r>
          </a:p>
          <a:p>
            <a:r>
              <a:rPr lang="en-GB" sz="1500" dirty="0">
                <a:latin typeface="Verdana" panose="020B0604030504040204" pitchFamily="34" charset="0"/>
                <a:ea typeface="Verdana" panose="020B0604030504040204" pitchFamily="34" charset="0"/>
              </a:rPr>
              <a:t>3)   Keep your privacy settings as high as possible.</a:t>
            </a:r>
          </a:p>
          <a:p>
            <a:r>
              <a:rPr lang="en-GB" sz="1500" dirty="0">
                <a:latin typeface="Verdana" panose="020B0604030504040204" pitchFamily="34" charset="0"/>
                <a:ea typeface="Verdana" panose="020B0604030504040204" pitchFamily="34" charset="0"/>
              </a:rPr>
              <a:t>4)    Never give out your passwords.</a:t>
            </a:r>
          </a:p>
          <a:p>
            <a:r>
              <a:rPr lang="en-GB" sz="1500" dirty="0">
                <a:latin typeface="Verdana" panose="020B0604030504040204" pitchFamily="34" charset="0"/>
                <a:ea typeface="Verdana" panose="020B0604030504040204" pitchFamily="34" charset="0"/>
              </a:rPr>
              <a:t>5)    Don’t befriend people you don’t know.</a:t>
            </a:r>
          </a:p>
          <a:p>
            <a:r>
              <a:rPr lang="en-GB" sz="1500" dirty="0">
                <a:latin typeface="Verdana" panose="020B0604030504040204" pitchFamily="34" charset="0"/>
                <a:ea typeface="Verdana" panose="020B0604030504040204" pitchFamily="34" charset="0"/>
              </a:rPr>
              <a:t>6)    Don’t meet up with people you’ve met online.  Speak to your parent or carer about people suggesting you do.</a:t>
            </a:r>
          </a:p>
          <a:p>
            <a:r>
              <a:rPr lang="en-GB" sz="1500" dirty="0">
                <a:latin typeface="Verdana" panose="020B0604030504040204" pitchFamily="34" charset="0"/>
                <a:ea typeface="Verdana" panose="020B0604030504040204" pitchFamily="34" charset="0"/>
              </a:rPr>
              <a:t>7)   Remember that not everyone online is who they say they are.</a:t>
            </a:r>
          </a:p>
          <a:p>
            <a:r>
              <a:rPr lang="en-GB" sz="1500" dirty="0">
                <a:latin typeface="Verdana" panose="020B0604030504040204" pitchFamily="34" charset="0"/>
                <a:ea typeface="Verdana" panose="020B0604030504040204" pitchFamily="34" charset="0"/>
              </a:rPr>
              <a:t>8)    Think carefully about what you say before you post something online.</a:t>
            </a:r>
          </a:p>
          <a:p>
            <a:r>
              <a:rPr lang="en-GB" sz="1500" dirty="0">
                <a:latin typeface="Verdana" panose="020B0604030504040204" pitchFamily="34" charset="0"/>
                <a:ea typeface="Verdana" panose="020B0604030504040204" pitchFamily="34" charset="0"/>
              </a:rPr>
              <a:t>9)    Respect other people’s views, even if you don’t agree with someone else’s views, doesn’t mean you need to be rude.</a:t>
            </a:r>
          </a:p>
          <a:p>
            <a:r>
              <a:rPr lang="en-GB" sz="1500" dirty="0">
                <a:latin typeface="Verdana" panose="020B0604030504040204" pitchFamily="34" charset="0"/>
                <a:ea typeface="Verdana" panose="020B0604030504040204" pitchFamily="34" charset="0"/>
              </a:rPr>
              <a:t>10)  If you see something online that makes you feel uncomfortable, unsafe or worried: leave the website, turn off your computer if you want to and tell a trusted adult immediately</a:t>
            </a:r>
          </a:p>
          <a:p>
            <a:endParaRPr lang="en-GB" dirty="0"/>
          </a:p>
          <a:p>
            <a:endParaRPr lang="en-GB" dirty="0"/>
          </a:p>
          <a:p>
            <a:endParaRPr lang="en-GB" dirty="0"/>
          </a:p>
          <a:p>
            <a:endParaRPr lang="en-GB" dirty="0"/>
          </a:p>
          <a:p>
            <a:endParaRPr lang="en-GB" dirty="0"/>
          </a:p>
          <a:p>
            <a:endParaRPr lang="en-GB"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65" t="15776" r="6207" b="8845"/>
          <a:stretch/>
        </p:blipFill>
        <p:spPr bwMode="auto">
          <a:xfrm>
            <a:off x="2032258" y="6603824"/>
            <a:ext cx="3196942" cy="2261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3378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646331"/>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What to do to stay safe online</a:t>
            </a:r>
            <a:endParaRPr lang="en-GB" sz="2000" dirty="0">
              <a:latin typeface="Verdana" panose="020B0604030504040204" pitchFamily="34" charset="0"/>
              <a:ea typeface="Verdana" panose="020B0604030504040204" pitchFamily="34" charset="0"/>
            </a:endParaRPr>
          </a:p>
          <a:p>
            <a:endParaRPr lang="en-GB" b="1" dirty="0">
              <a:latin typeface="Comic Sans MS" panose="030F0702030302020204" pitchFamily="66" charset="0"/>
            </a:endParaRPr>
          </a:p>
        </p:txBody>
      </p:sp>
      <p:sp>
        <p:nvSpPr>
          <p:cNvPr id="3" name="Rectangle 2"/>
          <p:cNvSpPr/>
          <p:nvPr/>
        </p:nvSpPr>
        <p:spPr>
          <a:xfrm>
            <a:off x="188640" y="755576"/>
            <a:ext cx="6408712" cy="8002191"/>
          </a:xfrm>
          <a:prstGeom prst="rect">
            <a:avLst/>
          </a:prstGeom>
        </p:spPr>
        <p:txBody>
          <a:bodyPr wrap="square">
            <a:spAutoFit/>
          </a:bodyPr>
          <a:lstStyle/>
          <a:p>
            <a:r>
              <a:rPr lang="en-GB" sz="1600" dirty="0">
                <a:latin typeface="Verdana" panose="020B0604030504040204" pitchFamily="34" charset="0"/>
                <a:ea typeface="Verdana" panose="020B0604030504040204" pitchFamily="34" charset="0"/>
              </a:rPr>
              <a:t>Think carefully about the sites that you use. Are they really appropriate for your age? If you are unsure. Talk to someone at home or at school. </a:t>
            </a:r>
          </a:p>
          <a:p>
            <a:endParaRPr lang="en-GB" sz="1600" dirty="0">
              <a:latin typeface="Verdana" panose="020B0604030504040204" pitchFamily="34" charset="0"/>
              <a:ea typeface="Verdana" panose="020B0604030504040204" pitchFamily="34" charset="0"/>
            </a:endParaRPr>
          </a:p>
          <a:p>
            <a:r>
              <a:rPr lang="en-GB" sz="1600" dirty="0">
                <a:latin typeface="Verdana" panose="020B0604030504040204" pitchFamily="34" charset="0"/>
                <a:ea typeface="Verdana" panose="020B0604030504040204" pitchFamily="34" charset="0"/>
              </a:rPr>
              <a:t>Take the quiz on our school website to find out the suggested age restrictions on these sites.</a:t>
            </a:r>
          </a:p>
          <a:p>
            <a:endParaRPr lang="en-GB" sz="1600" dirty="0">
              <a:latin typeface="Verdana" panose="020B0604030504040204" pitchFamily="34" charset="0"/>
              <a:ea typeface="Verdana" panose="020B0604030504040204" pitchFamily="34" charset="0"/>
            </a:endParaRPr>
          </a:p>
          <a:p>
            <a:r>
              <a:rPr lang="en-GB" sz="1600" dirty="0">
                <a:latin typeface="Verdana" panose="020B0604030504040204" pitchFamily="34" charset="0"/>
                <a:ea typeface="Verdana" panose="020B0604030504040204" pitchFamily="34" charset="0"/>
              </a:rPr>
              <a:t>To keep you safe online at school, we have filtering systems so that we can keep harmful content away from our computers. We have monitoring systems so that we know if anyone has been looking up inappropriate content. </a:t>
            </a:r>
          </a:p>
          <a:p>
            <a:endParaRPr lang="en-GB" sz="1600" dirty="0">
              <a:latin typeface="Verdana" panose="020B0604030504040204" pitchFamily="34" charset="0"/>
              <a:ea typeface="Verdana" panose="020B0604030504040204" pitchFamily="34"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pPr algn="ctr"/>
            <a:endParaRPr lang="en-GB" sz="2400" b="1" dirty="0">
              <a:solidFill>
                <a:srgbClr val="FF0000"/>
              </a:solidFill>
              <a:latin typeface="Verdana" panose="020B0604030504040204" pitchFamily="34" charset="0"/>
              <a:ea typeface="Verdana" panose="020B0604030504040204" pitchFamily="34" charset="0"/>
            </a:endParaRPr>
          </a:p>
          <a:p>
            <a:pPr algn="ctr"/>
            <a:endParaRPr lang="en-GB" sz="2400" b="1" dirty="0">
              <a:solidFill>
                <a:srgbClr val="FF0000"/>
              </a:solidFill>
              <a:latin typeface="Verdana" panose="020B0604030504040204" pitchFamily="34" charset="0"/>
              <a:ea typeface="Verdana" panose="020B0604030504040204" pitchFamily="34" charset="0"/>
            </a:endParaRPr>
          </a:p>
          <a:p>
            <a:pPr algn="ctr"/>
            <a:r>
              <a:rPr lang="en-GB" sz="2400" b="1" dirty="0">
                <a:solidFill>
                  <a:srgbClr val="FF0000"/>
                </a:solidFill>
                <a:latin typeface="Verdana" panose="020B0604030504040204" pitchFamily="34" charset="0"/>
                <a:ea typeface="Verdana" panose="020B0604030504040204" pitchFamily="34" charset="0"/>
              </a:rPr>
              <a:t>Remember – If you ever feel unsafe, talk to someone.</a:t>
            </a:r>
            <a:endParaRPr lang="en-GB" dirty="0"/>
          </a:p>
          <a:p>
            <a:endParaRPr lang="en-GB"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39" y="3779912"/>
            <a:ext cx="4690513" cy="3137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01757-FA1D-EB25-7DE1-B198A3B6A08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109F86-5019-EA3F-6850-0F097B95B649}"/>
              </a:ext>
            </a:extLst>
          </p:cNvPr>
          <p:cNvSpPr txBox="1"/>
          <p:nvPr/>
        </p:nvSpPr>
        <p:spPr>
          <a:xfrm>
            <a:off x="188640" y="323528"/>
            <a:ext cx="6480720" cy="677108"/>
          </a:xfrm>
          <a:prstGeom prst="rect">
            <a:avLst/>
          </a:prstGeom>
          <a:noFill/>
        </p:spPr>
        <p:txBody>
          <a:bodyPr wrap="square" rtlCol="0">
            <a:spAutoFit/>
          </a:bodyPr>
          <a:lstStyle/>
          <a:p>
            <a:pPr algn="ctr"/>
            <a:r>
              <a:rPr lang="en-GB" sz="2000" b="1" u="sng" dirty="0">
                <a:solidFill>
                  <a:srgbClr val="FF0000"/>
                </a:solidFill>
                <a:latin typeface="Verdana" panose="020B0604030504040204" pitchFamily="34" charset="0"/>
                <a:ea typeface="Verdana" panose="020B0604030504040204" pitchFamily="34" charset="0"/>
              </a:rPr>
              <a:t>AI (Artificial Intelligence) </a:t>
            </a:r>
            <a:endParaRPr lang="en-GB" sz="2000" dirty="0">
              <a:latin typeface="Verdana" panose="020B0604030504040204" pitchFamily="34" charset="0"/>
              <a:ea typeface="Verdana" panose="020B0604030504040204" pitchFamily="34" charset="0"/>
            </a:endParaRPr>
          </a:p>
          <a:p>
            <a:endParaRPr lang="en-GB" b="1" dirty="0">
              <a:latin typeface="Comic Sans MS" panose="030F0702030302020204" pitchFamily="66" charset="0"/>
            </a:endParaRPr>
          </a:p>
        </p:txBody>
      </p:sp>
      <p:sp>
        <p:nvSpPr>
          <p:cNvPr id="3" name="Rectangle 2">
            <a:extLst>
              <a:ext uri="{FF2B5EF4-FFF2-40B4-BE49-F238E27FC236}">
                <a16:creationId xmlns:a16="http://schemas.microsoft.com/office/drawing/2014/main" id="{44F57455-0667-A501-FA38-8A270BCD70C7}"/>
              </a:ext>
            </a:extLst>
          </p:cNvPr>
          <p:cNvSpPr/>
          <p:nvPr/>
        </p:nvSpPr>
        <p:spPr>
          <a:xfrm>
            <a:off x="188640" y="755576"/>
            <a:ext cx="6408712" cy="7355860"/>
          </a:xfrm>
          <a:prstGeom prst="rect">
            <a:avLst/>
          </a:prstGeom>
        </p:spPr>
        <p:txBody>
          <a:bodyPr wrap="square">
            <a:spAutoFit/>
          </a:bodyPr>
          <a:lstStyle/>
          <a:p>
            <a:r>
              <a:rPr lang="en-GB" b="1" dirty="0">
                <a:latin typeface="Comic Sans MS" panose="030F0702030302020204" pitchFamily="66" charset="0"/>
              </a:rPr>
              <a:t>There are lots of benefit to using AI, but it is important to remember that not all AI images, videos etc are true. </a:t>
            </a:r>
          </a:p>
          <a:p>
            <a:endParaRPr lang="en-GB" b="1" dirty="0">
              <a:latin typeface="Comic Sans MS" panose="030F0702030302020204" pitchFamily="66" charset="0"/>
            </a:endParaRPr>
          </a:p>
          <a:p>
            <a:r>
              <a:rPr lang="en-GB" b="1" dirty="0">
                <a:latin typeface="Comic Sans MS" panose="030F0702030302020204" pitchFamily="66" charset="0"/>
              </a:rPr>
              <a:t>AI technology is capable of simulating the voice of a person, as well as creating images from ideas, This means it’s important that you do not trust everything that you see or watch online. Or, perhaps more importantly, every message that you get on social media.</a:t>
            </a:r>
          </a:p>
          <a:p>
            <a:endParaRPr lang="en-GB" b="1" dirty="0">
              <a:latin typeface="Comic Sans MS" panose="030F0702030302020204" pitchFamily="66" charset="0"/>
              <a:ea typeface="Verdana" panose="020B0604030504040204" pitchFamily="34" charset="0"/>
            </a:endParaRPr>
          </a:p>
          <a:p>
            <a:r>
              <a:rPr lang="en-GB" b="1" dirty="0">
                <a:latin typeface="Comic Sans MS" panose="030F0702030302020204" pitchFamily="66" charset="0"/>
                <a:ea typeface="Verdana" panose="020B0604030504040204" pitchFamily="34" charset="0"/>
              </a:rPr>
              <a:t>Deepfakes are </a:t>
            </a:r>
            <a:r>
              <a:rPr lang="en-GB" b="1" dirty="0">
                <a:latin typeface="Comic Sans MS" panose="030F0702030302020204" pitchFamily="66" charset="0"/>
              </a:rPr>
              <a:t>a videos, image, etc. in which a person’s face, body, or voice has been digitally altered so that they appear to be someone else, typically used maliciously or to spread false information:</a:t>
            </a:r>
            <a:endParaRPr lang="en-GB" b="1" dirty="0">
              <a:latin typeface="Comic Sans MS" panose="030F0702030302020204" pitchFamily="66" charset="0"/>
              <a:ea typeface="Verdana" panose="020B0604030504040204" pitchFamily="34" charset="0"/>
            </a:endParaRPr>
          </a:p>
          <a:p>
            <a:endParaRPr lang="en-GB" sz="1600" dirty="0">
              <a:latin typeface="Verdana" panose="020B0604030504040204" pitchFamily="34" charset="0"/>
              <a:ea typeface="Verdana" panose="020B0604030504040204" pitchFamily="34"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pPr algn="ctr"/>
            <a:endParaRPr lang="en-GB" sz="2400" b="1" dirty="0">
              <a:solidFill>
                <a:srgbClr val="FF0000"/>
              </a:solidFill>
              <a:latin typeface="Verdana" panose="020B0604030504040204" pitchFamily="34" charset="0"/>
              <a:ea typeface="Verdana" panose="020B0604030504040204" pitchFamily="34" charset="0"/>
            </a:endParaRPr>
          </a:p>
          <a:p>
            <a:endParaRPr lang="en-GB" dirty="0"/>
          </a:p>
        </p:txBody>
      </p:sp>
      <p:pic>
        <p:nvPicPr>
          <p:cNvPr id="5" name="Picture 4" descr="A group of people with speech bubbles&#10;&#10;AI-generated content may be incorrect.">
            <a:extLst>
              <a:ext uri="{FF2B5EF4-FFF2-40B4-BE49-F238E27FC236}">
                <a16:creationId xmlns:a16="http://schemas.microsoft.com/office/drawing/2014/main" id="{AF22AFB6-C609-E0E9-B535-F03C42512A1C}"/>
              </a:ext>
            </a:extLst>
          </p:cNvPr>
          <p:cNvPicPr>
            <a:picLocks noChangeAspect="1"/>
          </p:cNvPicPr>
          <p:nvPr/>
        </p:nvPicPr>
        <p:blipFill>
          <a:blip r:embed="rId2"/>
          <a:stretch>
            <a:fillRect/>
          </a:stretch>
        </p:blipFill>
        <p:spPr>
          <a:xfrm>
            <a:off x="1716260" y="5652120"/>
            <a:ext cx="3229426" cy="1695687"/>
          </a:xfrm>
          <a:prstGeom prst="rect">
            <a:avLst/>
          </a:prstGeom>
        </p:spPr>
      </p:pic>
    </p:spTree>
    <p:extLst>
      <p:ext uri="{BB962C8B-B14F-4D97-AF65-F5344CB8AC3E}">
        <p14:creationId xmlns:p14="http://schemas.microsoft.com/office/powerpoint/2010/main" val="1535624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646331"/>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Keeping Secrets</a:t>
            </a:r>
            <a:endParaRPr lang="en-GB" sz="2000" dirty="0">
              <a:latin typeface="Verdana" panose="020B0604030504040204" pitchFamily="34" charset="0"/>
              <a:ea typeface="Verdana" panose="020B0604030504040204" pitchFamily="34" charset="0"/>
            </a:endParaRPr>
          </a:p>
          <a:p>
            <a:endParaRPr lang="en-GB" b="1" dirty="0">
              <a:latin typeface="Verdana" panose="020B0604030504040204" pitchFamily="34" charset="0"/>
              <a:ea typeface="Verdana" panose="020B0604030504040204" pitchFamily="34" charset="0"/>
            </a:endParaRPr>
          </a:p>
        </p:txBody>
      </p:sp>
      <p:sp>
        <p:nvSpPr>
          <p:cNvPr id="3" name="Rectangle 2"/>
          <p:cNvSpPr/>
          <p:nvPr/>
        </p:nvSpPr>
        <p:spPr>
          <a:xfrm>
            <a:off x="188640" y="755576"/>
            <a:ext cx="6408712" cy="4524315"/>
          </a:xfrm>
          <a:prstGeom prst="rect">
            <a:avLst/>
          </a:prstGeom>
        </p:spPr>
        <p:txBody>
          <a:bodyPr wrap="square">
            <a:spAutoFit/>
          </a:bodyPr>
          <a:lstStyle/>
          <a:p>
            <a:endParaRPr lang="en-GB" b="1" dirty="0">
              <a:latin typeface="Comic Sans MS" panose="030F0702030302020204" pitchFamily="66" charset="0"/>
            </a:endParaRPr>
          </a:p>
          <a:p>
            <a:r>
              <a:rPr lang="en-GB" b="1" dirty="0">
                <a:latin typeface="Verdana" panose="020B0604030504040204" pitchFamily="34" charset="0"/>
                <a:ea typeface="Verdana" panose="020B0604030504040204" pitchFamily="34" charset="0"/>
              </a:rPr>
              <a:t>Remember that some secrets can be good and some are not. </a:t>
            </a:r>
            <a:r>
              <a:rPr lang="en-GB" dirty="0">
                <a:latin typeface="Verdana" panose="020B0604030504040204" pitchFamily="34" charset="0"/>
                <a:ea typeface="Verdana" panose="020B0604030504040204" pitchFamily="34" charset="0"/>
              </a:rPr>
              <a:t>Secrets such as surprise parties are fun, but some secrets are not good and should never be kept. If someone asks you to keep a secret that you’re not comfortable with, talk to an adult that you trust. </a:t>
            </a:r>
            <a:endParaRPr lang="en-GB" b="1" dirty="0">
              <a:latin typeface="Verdana" panose="020B0604030504040204" pitchFamily="34" charset="0"/>
              <a:ea typeface="Verdana" panose="020B0604030504040204" pitchFamily="34" charset="0"/>
            </a:endParaRPr>
          </a:p>
          <a:p>
            <a:endParaRPr lang="en-GB" b="1" dirty="0">
              <a:latin typeface="Verdana" panose="020B0604030504040204" pitchFamily="34" charset="0"/>
              <a:ea typeface="Verdana" panose="020B0604030504040204" pitchFamily="34" charset="0"/>
            </a:endParaRPr>
          </a:p>
          <a:p>
            <a:endParaRPr lang="en-GB" b="1"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It is important to remember that </a:t>
            </a:r>
            <a:r>
              <a:rPr lang="en-GB" b="1" dirty="0">
                <a:latin typeface="Verdana" panose="020B0604030504040204" pitchFamily="34" charset="0"/>
                <a:ea typeface="Verdana" panose="020B0604030504040204" pitchFamily="34" charset="0"/>
              </a:rPr>
              <a:t>your</a:t>
            </a:r>
            <a:r>
              <a:rPr lang="en-GB" dirty="0">
                <a:latin typeface="Verdana" panose="020B0604030504040204" pitchFamily="34" charset="0"/>
                <a:ea typeface="Verdana" panose="020B0604030504040204" pitchFamily="34" charset="0"/>
              </a:rPr>
              <a:t> body belongs to you and not to anyone else. This means all of your body. If someone touches you on a part of your body and you do not like, it is not ok. </a:t>
            </a:r>
          </a:p>
          <a:p>
            <a:endParaRPr lang="en-GB" dirty="0">
              <a:latin typeface="Verdana" panose="020B0604030504040204" pitchFamily="34" charset="0"/>
              <a:ea typeface="Verdana" panose="020B0604030504040204" pitchFamily="34" charset="0"/>
            </a:endParaRPr>
          </a:p>
          <a:p>
            <a:pPr algn="ctr"/>
            <a:r>
              <a:rPr lang="en-GB" b="1" dirty="0">
                <a:solidFill>
                  <a:srgbClr val="FF0000"/>
                </a:solidFill>
                <a:latin typeface="Verdana" panose="020B0604030504040204" pitchFamily="34" charset="0"/>
                <a:ea typeface="Verdana" panose="020B0604030504040204" pitchFamily="34" charset="0"/>
              </a:rPr>
              <a:t>You must tell your parents/carers, a teacher or someone you can trust as soon as you can.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319" y="5508104"/>
            <a:ext cx="4029075"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230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40" y="323528"/>
            <a:ext cx="6480720" cy="954107"/>
          </a:xfrm>
          <a:prstGeom prst="rect">
            <a:avLst/>
          </a:prstGeom>
          <a:noFill/>
        </p:spPr>
        <p:txBody>
          <a:bodyPr wrap="square" rtlCol="0">
            <a:spAutoFit/>
          </a:bodyPr>
          <a:lstStyle/>
          <a:p>
            <a:pPr algn="ctr"/>
            <a:r>
              <a:rPr lang="en-GB" b="1" u="sng" dirty="0">
                <a:solidFill>
                  <a:srgbClr val="FF0000"/>
                </a:solidFill>
                <a:latin typeface="Verdana" panose="020B0604030504040204" pitchFamily="34" charset="0"/>
                <a:ea typeface="Verdana" panose="020B0604030504040204" pitchFamily="34" charset="0"/>
              </a:rPr>
              <a:t>What to do if someone tries to give you drugs, cigarettes, tablets or alcohol.</a:t>
            </a:r>
            <a:endParaRPr lang="en-GB" sz="2000" dirty="0">
              <a:latin typeface="Verdana" panose="020B0604030504040204" pitchFamily="34" charset="0"/>
              <a:ea typeface="Verdana" panose="020B0604030504040204" pitchFamily="34" charset="0"/>
            </a:endParaRPr>
          </a:p>
          <a:p>
            <a:endParaRPr lang="en-GB" sz="2000" dirty="0">
              <a:latin typeface="Comic Sans MS" panose="030F0702030302020204" pitchFamily="66" charset="0"/>
            </a:endParaRPr>
          </a:p>
        </p:txBody>
      </p:sp>
      <p:sp>
        <p:nvSpPr>
          <p:cNvPr id="3" name="Rectangle 2"/>
          <p:cNvSpPr/>
          <p:nvPr/>
        </p:nvSpPr>
        <p:spPr>
          <a:xfrm>
            <a:off x="249158" y="1277635"/>
            <a:ext cx="6420202" cy="5355312"/>
          </a:xfrm>
          <a:prstGeom prst="rect">
            <a:avLst/>
          </a:prstGeom>
        </p:spPr>
        <p:txBody>
          <a:bodyPr wrap="square">
            <a:spAutoFit/>
          </a:bodyPr>
          <a:lstStyle/>
          <a:p>
            <a:r>
              <a:rPr lang="en-GB" dirty="0">
                <a:latin typeface="Verdana" panose="020B0604030504040204" pitchFamily="34" charset="0"/>
                <a:ea typeface="Verdana" panose="020B0604030504040204" pitchFamily="34" charset="0"/>
              </a:rPr>
              <a:t>Has someone asked you if you want a tablet or to smoke a cigarette, or have a drink of something and you do not know what it is?</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If this ever happens, do not eat, drink or smoke what they are giving </a:t>
            </a:r>
            <a:r>
              <a:rPr lang="en-GB">
                <a:latin typeface="Verdana" panose="020B0604030504040204" pitchFamily="34" charset="0"/>
                <a:ea typeface="Verdana" panose="020B0604030504040204" pitchFamily="34" charset="0"/>
              </a:rPr>
              <a:t>you.</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You must tell a grown up straight away so that they can help you. DO NOT give into pressure if someone tries to persuade you or dares you to do something that you know is not safe. </a:t>
            </a:r>
          </a:p>
          <a:p>
            <a:endParaRPr lang="en-GB" dirty="0">
              <a:latin typeface="Verdana" panose="020B0604030504040204" pitchFamily="34" charset="0"/>
              <a:ea typeface="Verdana" panose="020B0604030504040204" pitchFamily="34" charset="0"/>
            </a:endParaRPr>
          </a:p>
          <a:p>
            <a:r>
              <a:rPr lang="en-GB" dirty="0">
                <a:latin typeface="Verdana" panose="020B0604030504040204" pitchFamily="34" charset="0"/>
                <a:ea typeface="Verdana" panose="020B0604030504040204" pitchFamily="34" charset="0"/>
              </a:rPr>
              <a:t>Be aware that you could be offered any of these things by someone who is only a bit older than you. They might even try to get you to take the drugs to someone else for them. The police  are aware of this problem and call it </a:t>
            </a:r>
            <a:r>
              <a:rPr lang="en-GB" b="1" dirty="0">
                <a:latin typeface="Verdana" panose="020B0604030504040204" pitchFamily="34" charset="0"/>
                <a:ea typeface="Verdana" panose="020B0604030504040204" pitchFamily="34" charset="0"/>
              </a:rPr>
              <a:t>‘County Lines.’ </a:t>
            </a:r>
          </a:p>
          <a:p>
            <a:endParaRPr lang="en-GB" dirty="0">
              <a:latin typeface="Verdana" panose="020B0604030504040204" pitchFamily="34" charset="0"/>
              <a:ea typeface="Verdana" panose="020B0604030504040204" pitchFamily="34" charset="0"/>
            </a:endParaRPr>
          </a:p>
          <a:p>
            <a:pPr algn="ctr"/>
            <a:r>
              <a:rPr lang="en-GB" b="1" dirty="0">
                <a:solidFill>
                  <a:srgbClr val="7030A0"/>
                </a:solidFill>
                <a:latin typeface="Verdana" panose="020B0604030504040204" pitchFamily="34" charset="0"/>
                <a:ea typeface="Verdana" panose="020B0604030504040204" pitchFamily="34" charset="0"/>
              </a:rPr>
              <a:t>Talk to adult straight away if you are worried.</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784" y="6632947"/>
            <a:ext cx="4134769" cy="2225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9727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632" y="323528"/>
            <a:ext cx="6408712" cy="6894195"/>
          </a:xfrm>
          <a:prstGeom prst="rect">
            <a:avLst/>
          </a:prstGeom>
        </p:spPr>
        <p:txBody>
          <a:bodyPr wrap="square">
            <a:spAutoFit/>
          </a:bodyPr>
          <a:lstStyle/>
          <a:p>
            <a:pPr algn="ctr"/>
            <a:r>
              <a:rPr lang="en-GB" sz="2400" b="1" u="sng" dirty="0">
                <a:solidFill>
                  <a:srgbClr val="7030A0"/>
                </a:solidFill>
                <a:latin typeface="Verdana" panose="020B0604030504040204" pitchFamily="34" charset="0"/>
                <a:ea typeface="Verdana" panose="020B0604030504040204" pitchFamily="34" charset="0"/>
              </a:rPr>
              <a:t>Organisations that can help you</a:t>
            </a: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endParaRPr lang="en-GB" sz="2400" b="1" u="sng" dirty="0">
              <a:solidFill>
                <a:srgbClr val="7030A0"/>
              </a:solidFill>
              <a:latin typeface="Comic Sans MS" panose="030F0702030302020204" pitchFamily="66" charset="0"/>
            </a:endParaRPr>
          </a:p>
          <a:p>
            <a:pPr algn="ctr"/>
            <a:r>
              <a:rPr lang="en-GB" sz="2000" b="1" dirty="0">
                <a:solidFill>
                  <a:srgbClr val="7030A0"/>
                </a:solidFill>
                <a:latin typeface="Verdana" panose="020B0604030504040204" pitchFamily="34" charset="0"/>
                <a:ea typeface="Verdana" panose="020B0604030504040204" pitchFamily="34" charset="0"/>
              </a:rPr>
              <a:t>The most important thing to remember is</a:t>
            </a:r>
          </a:p>
          <a:p>
            <a:pPr algn="ctr"/>
            <a:r>
              <a:rPr lang="en-GB" sz="2000" b="1">
                <a:solidFill>
                  <a:srgbClr val="7030A0"/>
                </a:solidFill>
                <a:latin typeface="Verdana" panose="020B0604030504040204" pitchFamily="34" charset="0"/>
                <a:ea typeface="Verdana" panose="020B0604030504040204" pitchFamily="34" charset="0"/>
              </a:rPr>
              <a:t>that if you </a:t>
            </a:r>
            <a:r>
              <a:rPr lang="en-GB" sz="2000" b="1" dirty="0">
                <a:solidFill>
                  <a:srgbClr val="7030A0"/>
                </a:solidFill>
                <a:latin typeface="Verdana" panose="020B0604030504040204" pitchFamily="34" charset="0"/>
                <a:ea typeface="Verdana" panose="020B0604030504040204" pitchFamily="34" charset="0"/>
              </a:rPr>
              <a:t>feel uncomfortable about ANYTHING at all:</a:t>
            </a:r>
            <a:r>
              <a:rPr lang="en-GB" sz="2400" b="1" u="sng" dirty="0">
                <a:solidFill>
                  <a:srgbClr val="7030A0"/>
                </a:solidFill>
                <a:latin typeface="Verdana" panose="020B0604030504040204" pitchFamily="34" charset="0"/>
                <a:ea typeface="Verdana" panose="020B0604030504040204" pitchFamily="34" charset="0"/>
              </a:rPr>
              <a:t> </a:t>
            </a:r>
          </a:p>
          <a:p>
            <a:pPr algn="ctr"/>
            <a:endParaRPr lang="en-GB" u="sng" dirty="0">
              <a:solidFill>
                <a:srgbClr val="7030A0"/>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696" y="1062192"/>
            <a:ext cx="2088232" cy="1135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072" y="877525"/>
            <a:ext cx="1585962" cy="1504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4281" y="2207563"/>
            <a:ext cx="5056985" cy="200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436" y="3851920"/>
            <a:ext cx="5155679" cy="1855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t="19386" b="16640"/>
          <a:stretch/>
        </p:blipFill>
        <p:spPr bwMode="auto">
          <a:xfrm>
            <a:off x="476672" y="7058025"/>
            <a:ext cx="5977218" cy="1520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305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99D0A9D012FF4AAC053A646534CC6C" ma:contentTypeVersion="18" ma:contentTypeDescription="Create a new document." ma:contentTypeScope="" ma:versionID="7018527011db8e5a2a8d89fd2d157ebe">
  <xsd:schema xmlns:xsd="http://www.w3.org/2001/XMLSchema" xmlns:xs="http://www.w3.org/2001/XMLSchema" xmlns:p="http://schemas.microsoft.com/office/2006/metadata/properties" xmlns:ns2="d2a35185-30b2-4847-a066-4a57dbd1fd67" xmlns:ns3="35986c81-1bcb-4273-b3b7-2016a7bb6eb4" targetNamespace="http://schemas.microsoft.com/office/2006/metadata/properties" ma:root="true" ma:fieldsID="0f9a91cbd0ae29052deb5ef9c698d7d3" ns2:_="" ns3:_="">
    <xsd:import namespace="d2a35185-30b2-4847-a066-4a57dbd1fd67"/>
    <xsd:import namespace="35986c81-1bcb-4273-b3b7-2016a7bb6e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a35185-30b2-4847-a066-4a57dbd1fd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b1374aa-bb56-4ce8-9251-d11e7216d5b6"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986c81-1bcb-4273-b3b7-2016a7bb6eb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c0023e6f-8809-4c87-908c-29c81be7e815}" ma:internalName="TaxCatchAll" ma:showField="CatchAllData" ma:web="35986c81-1bcb-4273-b3b7-2016a7bb6e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a35185-30b2-4847-a066-4a57dbd1fd67">
      <Terms xmlns="http://schemas.microsoft.com/office/infopath/2007/PartnerControls"/>
    </lcf76f155ced4ddcb4097134ff3c332f>
    <TaxCatchAll xmlns="35986c81-1bcb-4273-b3b7-2016a7bb6e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381C76-54D2-4164-A68D-B2227B73EA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a35185-30b2-4847-a066-4a57dbd1fd67"/>
    <ds:schemaRef ds:uri="35986c81-1bcb-4273-b3b7-2016a7bb6e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9C7584-2199-48F4-BAD2-DB97C9EDDA9D}">
  <ds:schemaRefs>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35986c81-1bcb-4273-b3b7-2016a7bb6eb4"/>
    <ds:schemaRef ds:uri="http://www.w3.org/XML/1998/namespace"/>
    <ds:schemaRef ds:uri="d2a35185-30b2-4847-a066-4a57dbd1fd67"/>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7D99A456-2046-47F4-98C4-3E499FA4FA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6068</TotalTime>
  <Words>2020</Words>
  <Application>Microsoft Office PowerPoint</Application>
  <PresentationFormat>On-screen Show (4:3)</PresentationFormat>
  <Paragraphs>247</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CCW Cursive Writing 1</vt:lpstr>
      <vt:lpstr>Comic Sans MS</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Supply</dc:creator>
  <cp:lastModifiedBy>Nicola Wilkinson</cp:lastModifiedBy>
  <cp:revision>42</cp:revision>
  <cp:lastPrinted>2020-02-11T07:54:12Z</cp:lastPrinted>
  <dcterms:created xsi:type="dcterms:W3CDTF">2020-02-07T08:32:44Z</dcterms:created>
  <dcterms:modified xsi:type="dcterms:W3CDTF">2026-10-22T16:55:50Z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0x0101002299D0A9D012FF4AAC053A646534CC6C</vt:lpwstr>
  </property>
  <property fmtid="{D5CDD505-2E9C-101B-9397-08002B2CF9AE}" pid="3" name="MediaServiceImageTags">
    <vt:lpwstr/>
  </property>
</Properties>
</file>